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8" r:id="rId4"/>
    <p:sldMasterId id="2147483660" r:id="rId5"/>
    <p:sldMasterId id="2147483693" r:id="rId6"/>
    <p:sldMasterId id="2147483903" r:id="rId7"/>
    <p:sldMasterId id="2147483931" r:id="rId8"/>
  </p:sldMasterIdLst>
  <p:notesMasterIdLst>
    <p:notesMasterId r:id="rId106"/>
  </p:notesMasterIdLst>
  <p:sldIdLst>
    <p:sldId id="341" r:id="rId9"/>
    <p:sldId id="343" r:id="rId10"/>
    <p:sldId id="464" r:id="rId11"/>
    <p:sldId id="344" r:id="rId12"/>
    <p:sldId id="413" r:id="rId13"/>
    <p:sldId id="366" r:id="rId14"/>
    <p:sldId id="367" r:id="rId15"/>
    <p:sldId id="368" r:id="rId16"/>
    <p:sldId id="369" r:id="rId17"/>
    <p:sldId id="345" r:id="rId18"/>
    <p:sldId id="437" r:id="rId19"/>
    <p:sldId id="372" r:id="rId20"/>
    <p:sldId id="377" r:id="rId21"/>
    <p:sldId id="378" r:id="rId22"/>
    <p:sldId id="379" r:id="rId23"/>
    <p:sldId id="380" r:id="rId24"/>
    <p:sldId id="381" r:id="rId25"/>
    <p:sldId id="382" r:id="rId26"/>
    <p:sldId id="383" r:id="rId27"/>
    <p:sldId id="384" r:id="rId28"/>
    <p:sldId id="385" r:id="rId29"/>
    <p:sldId id="388" r:id="rId30"/>
    <p:sldId id="386" r:id="rId31"/>
    <p:sldId id="387" r:id="rId32"/>
    <p:sldId id="389" r:id="rId33"/>
    <p:sldId id="346" r:id="rId34"/>
    <p:sldId id="390" r:id="rId35"/>
    <p:sldId id="391" r:id="rId36"/>
    <p:sldId id="392" r:id="rId37"/>
    <p:sldId id="348" r:id="rId38"/>
    <p:sldId id="393" r:id="rId39"/>
    <p:sldId id="394" r:id="rId40"/>
    <p:sldId id="397" r:id="rId41"/>
    <p:sldId id="398" r:id="rId42"/>
    <p:sldId id="399" r:id="rId43"/>
    <p:sldId id="400" r:id="rId44"/>
    <p:sldId id="401" r:id="rId45"/>
    <p:sldId id="402" r:id="rId46"/>
    <p:sldId id="403" r:id="rId47"/>
    <p:sldId id="404" r:id="rId48"/>
    <p:sldId id="405" r:id="rId49"/>
    <p:sldId id="406" r:id="rId50"/>
    <p:sldId id="407" r:id="rId51"/>
    <p:sldId id="408" r:id="rId52"/>
    <p:sldId id="409" r:id="rId53"/>
    <p:sldId id="410" r:id="rId54"/>
    <p:sldId id="350" r:id="rId55"/>
    <p:sldId id="427" r:id="rId56"/>
    <p:sldId id="411" r:id="rId57"/>
    <p:sldId id="415" r:id="rId58"/>
    <p:sldId id="416" r:id="rId59"/>
    <p:sldId id="417" r:id="rId60"/>
    <p:sldId id="418" r:id="rId61"/>
    <p:sldId id="419" r:id="rId62"/>
    <p:sldId id="420" r:id="rId63"/>
    <p:sldId id="421" r:id="rId64"/>
    <p:sldId id="422" r:id="rId65"/>
    <p:sldId id="423" r:id="rId66"/>
    <p:sldId id="424" r:id="rId67"/>
    <p:sldId id="425" r:id="rId68"/>
    <p:sldId id="460" r:id="rId69"/>
    <p:sldId id="426" r:id="rId70"/>
    <p:sldId id="428" r:id="rId71"/>
    <p:sldId id="429" r:id="rId72"/>
    <p:sldId id="430" r:id="rId73"/>
    <p:sldId id="351" r:id="rId74"/>
    <p:sldId id="433" r:id="rId75"/>
    <p:sldId id="434" r:id="rId76"/>
    <p:sldId id="435" r:id="rId77"/>
    <p:sldId id="436" r:id="rId78"/>
    <p:sldId id="438" r:id="rId79"/>
    <p:sldId id="439" r:id="rId80"/>
    <p:sldId id="440" r:id="rId81"/>
    <p:sldId id="441" r:id="rId82"/>
    <p:sldId id="442" r:id="rId83"/>
    <p:sldId id="444" r:id="rId84"/>
    <p:sldId id="445" r:id="rId85"/>
    <p:sldId id="446" r:id="rId86"/>
    <p:sldId id="447" r:id="rId87"/>
    <p:sldId id="448" r:id="rId88"/>
    <p:sldId id="449" r:id="rId89"/>
    <p:sldId id="450" r:id="rId90"/>
    <p:sldId id="363" r:id="rId91"/>
    <p:sldId id="451" r:id="rId92"/>
    <p:sldId id="452" r:id="rId93"/>
    <p:sldId id="453" r:id="rId94"/>
    <p:sldId id="454" r:id="rId95"/>
    <p:sldId id="362" r:id="rId96"/>
    <p:sldId id="455" r:id="rId97"/>
    <p:sldId id="456" r:id="rId98"/>
    <p:sldId id="457" r:id="rId99"/>
    <p:sldId id="364" r:id="rId100"/>
    <p:sldId id="458" r:id="rId101"/>
    <p:sldId id="459" r:id="rId102"/>
    <p:sldId id="465" r:id="rId103"/>
    <p:sldId id="466" r:id="rId104"/>
    <p:sldId id="463" r:id="rId105"/>
  </p:sldIdLst>
  <p:sldSz cx="9906000" cy="6858000" type="A4"/>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44AF079-79B7-4763-A662-1D0D55791B37}">
          <p14:sldIdLst>
            <p14:sldId id="341"/>
            <p14:sldId id="343"/>
            <p14:sldId id="464"/>
            <p14:sldId id="344"/>
            <p14:sldId id="413"/>
            <p14:sldId id="366"/>
            <p14:sldId id="367"/>
            <p14:sldId id="368"/>
            <p14:sldId id="369"/>
            <p14:sldId id="345"/>
            <p14:sldId id="437"/>
            <p14:sldId id="372"/>
            <p14:sldId id="377"/>
            <p14:sldId id="378"/>
            <p14:sldId id="379"/>
            <p14:sldId id="380"/>
            <p14:sldId id="381"/>
            <p14:sldId id="382"/>
            <p14:sldId id="383"/>
            <p14:sldId id="384"/>
            <p14:sldId id="385"/>
            <p14:sldId id="388"/>
            <p14:sldId id="386"/>
            <p14:sldId id="387"/>
            <p14:sldId id="389"/>
            <p14:sldId id="346"/>
            <p14:sldId id="390"/>
            <p14:sldId id="391"/>
            <p14:sldId id="392"/>
            <p14:sldId id="348"/>
            <p14:sldId id="393"/>
            <p14:sldId id="394"/>
            <p14:sldId id="397"/>
            <p14:sldId id="398"/>
            <p14:sldId id="399"/>
            <p14:sldId id="400"/>
            <p14:sldId id="401"/>
            <p14:sldId id="402"/>
            <p14:sldId id="403"/>
            <p14:sldId id="404"/>
            <p14:sldId id="405"/>
            <p14:sldId id="406"/>
            <p14:sldId id="407"/>
            <p14:sldId id="408"/>
            <p14:sldId id="409"/>
            <p14:sldId id="410"/>
            <p14:sldId id="350"/>
            <p14:sldId id="427"/>
            <p14:sldId id="411"/>
            <p14:sldId id="415"/>
            <p14:sldId id="416"/>
            <p14:sldId id="417"/>
            <p14:sldId id="418"/>
            <p14:sldId id="419"/>
            <p14:sldId id="420"/>
            <p14:sldId id="421"/>
            <p14:sldId id="422"/>
            <p14:sldId id="423"/>
            <p14:sldId id="424"/>
            <p14:sldId id="425"/>
            <p14:sldId id="460"/>
            <p14:sldId id="426"/>
            <p14:sldId id="428"/>
            <p14:sldId id="429"/>
            <p14:sldId id="430"/>
            <p14:sldId id="351"/>
            <p14:sldId id="433"/>
            <p14:sldId id="434"/>
            <p14:sldId id="435"/>
            <p14:sldId id="436"/>
            <p14:sldId id="438"/>
            <p14:sldId id="439"/>
            <p14:sldId id="440"/>
            <p14:sldId id="441"/>
            <p14:sldId id="442"/>
            <p14:sldId id="444"/>
            <p14:sldId id="445"/>
            <p14:sldId id="446"/>
            <p14:sldId id="447"/>
            <p14:sldId id="448"/>
            <p14:sldId id="449"/>
            <p14:sldId id="450"/>
            <p14:sldId id="363"/>
            <p14:sldId id="451"/>
            <p14:sldId id="452"/>
            <p14:sldId id="453"/>
            <p14:sldId id="454"/>
            <p14:sldId id="362"/>
            <p14:sldId id="455"/>
            <p14:sldId id="456"/>
            <p14:sldId id="457"/>
            <p14:sldId id="364"/>
            <p14:sldId id="458"/>
            <p14:sldId id="459"/>
            <p14:sldId id="465"/>
            <p14:sldId id="466"/>
            <p14:sldId id="463"/>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yazami-Adli Mohamed" initials="EM" lastIdx="1" clrIdx="0">
    <p:extLst>
      <p:ext uri="{19B8F6BF-5375-455C-9EA6-DF929625EA0E}">
        <p15:presenceInfo xmlns:p15="http://schemas.microsoft.com/office/powerpoint/2012/main" userId="S-1-5-21-383200802-4186732323-4104849335-52109" providerId="AD"/>
      </p:ext>
    </p:extLst>
  </p:cmAuthor>
  <p:cmAuthor id="2" name="Harouche Nadia" initials="HN" lastIdx="1" clrIdx="1">
    <p:extLst>
      <p:ext uri="{19B8F6BF-5375-455C-9EA6-DF929625EA0E}">
        <p15:presenceInfo xmlns:p15="http://schemas.microsoft.com/office/powerpoint/2012/main" userId="S::nadia.harouche@csmaroc.gfi.fr::4ebcfa52-f785-4bd8-817d-ccbf72961e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100"/>
    <a:srgbClr val="7AC2C4"/>
    <a:srgbClr val="ABA1A4"/>
    <a:srgbClr val="C0E947"/>
    <a:srgbClr val="82DD46"/>
    <a:srgbClr val="4DCE47"/>
    <a:srgbClr val="D4FE22"/>
    <a:srgbClr val="FFB04C"/>
    <a:srgbClr val="49BE6D"/>
    <a:srgbClr val="A9D10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1734" y="132"/>
      </p:cViewPr>
      <p:guideLst>
        <p:guide orient="horz" pos="2160"/>
        <p:guide pos="3120"/>
      </p:guideLst>
    </p:cSldViewPr>
  </p:slideViewPr>
  <p:notesTextViewPr>
    <p:cViewPr>
      <p:scale>
        <a:sx n="1" d="1"/>
        <a:sy n="1" d="1"/>
      </p:scale>
      <p:origin x="0" y="0"/>
    </p:cViewPr>
  </p:notesTextViewPr>
  <p:sorterViewPr>
    <p:cViewPr>
      <p:scale>
        <a:sx n="100" d="100"/>
        <a:sy n="100" d="100"/>
      </p:scale>
      <p:origin x="0" y="-190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07" Type="http://schemas.openxmlformats.org/officeDocument/2006/relationships/commentAuthors" Target="commentAuthors.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102" Type="http://schemas.openxmlformats.org/officeDocument/2006/relationships/slide" Target="slides/slide94.xml"/><Relationship Id="rId110"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notesMaster" Target="notesMasters/notesMaster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viewProps" Target="viewProps.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5159B6-2759-4DED-A09B-3F2A452E1F9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fr-FR"/>
        </a:p>
      </dgm:t>
    </dgm:pt>
    <dgm:pt modelId="{89C75BD4-0AE0-4BC1-8362-939994F8B521}">
      <dgm:prSet phldrT="[Texte]" custT="1"/>
      <dgm:spPr/>
      <dgm:t>
        <a:bodyPr/>
        <a:lstStyle/>
        <a:p>
          <a:r>
            <a:rPr lang="fr-FR" sz="1800" b="1" u="sng" dirty="0">
              <a:solidFill>
                <a:schemeClr val="tx2"/>
              </a:solidFill>
            </a:rPr>
            <a:t>API, Applicatifs et Architecture</a:t>
          </a:r>
        </a:p>
      </dgm:t>
    </dgm:pt>
    <dgm:pt modelId="{8EEC2183-3EC6-4D67-8245-08AFF534528A}" type="parTrans" cxnId="{B61B3CE8-116B-432B-A42A-DA22A64DB10B}">
      <dgm:prSet/>
      <dgm:spPr/>
      <dgm:t>
        <a:bodyPr/>
        <a:lstStyle/>
        <a:p>
          <a:endParaRPr lang="fr-FR"/>
        </a:p>
      </dgm:t>
    </dgm:pt>
    <dgm:pt modelId="{3E859EAA-1A22-4B4C-A9D9-27693294BD69}" type="sibTrans" cxnId="{B61B3CE8-116B-432B-A42A-DA22A64DB10B}">
      <dgm:prSet/>
      <dgm:spPr/>
      <dgm:t>
        <a:bodyPr/>
        <a:lstStyle/>
        <a:p>
          <a:endParaRPr lang="fr-FR"/>
        </a:p>
      </dgm:t>
    </dgm:pt>
    <dgm:pt modelId="{B1470EAD-DC6D-4BD7-A6F7-0DBB60EF5A44}">
      <dgm:prSet phldrT="[Texte]" custT="1"/>
      <dgm:spPr/>
      <dgm:t>
        <a:bodyPr/>
        <a:lstStyle/>
        <a:p>
          <a:r>
            <a:rPr lang="fr-FR" sz="1600" b="1" dirty="0" err="1">
              <a:solidFill>
                <a:schemeClr val="tx2"/>
              </a:solidFill>
            </a:rPr>
            <a:t>SpringBoot</a:t>
          </a:r>
          <a:r>
            <a:rPr lang="fr-FR" sz="1800" b="1" dirty="0">
              <a:solidFill>
                <a:schemeClr val="tx2"/>
              </a:solidFill>
            </a:rPr>
            <a:t> 2.4.9</a:t>
          </a:r>
        </a:p>
      </dgm:t>
    </dgm:pt>
    <dgm:pt modelId="{17562937-A9E0-40D7-AF9C-6ACFDA9293FA}" type="parTrans" cxnId="{F15C1296-CF10-400D-8D60-0095481754E0}">
      <dgm:prSet/>
      <dgm:spPr/>
      <dgm:t>
        <a:bodyPr/>
        <a:lstStyle/>
        <a:p>
          <a:endParaRPr lang="fr-FR"/>
        </a:p>
      </dgm:t>
    </dgm:pt>
    <dgm:pt modelId="{24AC53EA-13AD-4B89-8F13-D4E4020376E1}" type="sibTrans" cxnId="{F15C1296-CF10-400D-8D60-0095481754E0}">
      <dgm:prSet/>
      <dgm:spPr/>
      <dgm:t>
        <a:bodyPr/>
        <a:lstStyle/>
        <a:p>
          <a:endParaRPr lang="fr-FR"/>
        </a:p>
      </dgm:t>
    </dgm:pt>
    <dgm:pt modelId="{4ACC8360-BBAA-469F-AB30-FFE3E6A2B0FB}">
      <dgm:prSet phldrT="[Texte]" custT="1"/>
      <dgm:spPr/>
      <dgm:t>
        <a:bodyPr/>
        <a:lstStyle/>
        <a:p>
          <a:r>
            <a:rPr lang="fr-FR" sz="1600" b="1" dirty="0">
              <a:solidFill>
                <a:schemeClr val="tx2"/>
              </a:solidFill>
            </a:rPr>
            <a:t>Java 8</a:t>
          </a:r>
          <a:endParaRPr lang="fr-FR" sz="1600" dirty="0"/>
        </a:p>
      </dgm:t>
    </dgm:pt>
    <dgm:pt modelId="{A3B340D0-AF0D-4E48-A682-91F9FF615BCD}" type="parTrans" cxnId="{6E7A70C5-34F7-4281-B0FD-87A0998D8DCF}">
      <dgm:prSet/>
      <dgm:spPr/>
      <dgm:t>
        <a:bodyPr/>
        <a:lstStyle/>
        <a:p>
          <a:endParaRPr lang="fr-FR"/>
        </a:p>
      </dgm:t>
    </dgm:pt>
    <dgm:pt modelId="{C57CA316-28F7-411A-B0B4-0D1E1C3A7287}" type="sibTrans" cxnId="{6E7A70C5-34F7-4281-B0FD-87A0998D8DCF}">
      <dgm:prSet/>
      <dgm:spPr/>
      <dgm:t>
        <a:bodyPr/>
        <a:lstStyle/>
        <a:p>
          <a:endParaRPr lang="fr-FR"/>
        </a:p>
      </dgm:t>
    </dgm:pt>
    <dgm:pt modelId="{0328F9CC-D634-4CDC-AFB1-A51C75D8C190}">
      <dgm:prSet phldrT="[Texte]" custT="1"/>
      <dgm:spPr/>
      <dgm:t>
        <a:bodyPr/>
        <a:lstStyle/>
        <a:p>
          <a:r>
            <a:rPr lang="fr-FR" sz="1600" b="1" dirty="0">
              <a:solidFill>
                <a:schemeClr val="tx2"/>
              </a:solidFill>
            </a:rPr>
            <a:t>Maven</a:t>
          </a:r>
          <a:endParaRPr lang="fr-FR" sz="2000" dirty="0"/>
        </a:p>
      </dgm:t>
    </dgm:pt>
    <dgm:pt modelId="{63D586D4-78CD-45AD-A63D-84C3172833DF}" type="parTrans" cxnId="{1CD1DEED-06F2-4411-9F47-9840D984FDA5}">
      <dgm:prSet/>
      <dgm:spPr/>
      <dgm:t>
        <a:bodyPr/>
        <a:lstStyle/>
        <a:p>
          <a:endParaRPr lang="fr-FR"/>
        </a:p>
      </dgm:t>
    </dgm:pt>
    <dgm:pt modelId="{99B677C4-9D56-4027-9FAD-3AB2A55D23AE}" type="sibTrans" cxnId="{1CD1DEED-06F2-4411-9F47-9840D984FDA5}">
      <dgm:prSet/>
      <dgm:spPr/>
      <dgm:t>
        <a:bodyPr/>
        <a:lstStyle/>
        <a:p>
          <a:endParaRPr lang="fr-FR"/>
        </a:p>
      </dgm:t>
    </dgm:pt>
    <dgm:pt modelId="{6C0E1634-C402-4E22-ACCC-8D02694C88C2}">
      <dgm:prSet phldrT="[Texte]" custT="1"/>
      <dgm:spPr/>
      <dgm:t>
        <a:bodyPr/>
        <a:lstStyle/>
        <a:p>
          <a:r>
            <a:rPr lang="fr-FR" sz="1600" b="1" dirty="0" err="1">
              <a:solidFill>
                <a:schemeClr val="tx2"/>
              </a:solidFill>
            </a:rPr>
            <a:t>ElasticSearch</a:t>
          </a:r>
          <a:r>
            <a:rPr lang="fr-FR" sz="1600" b="1" dirty="0">
              <a:solidFill>
                <a:schemeClr val="tx2"/>
              </a:solidFill>
            </a:rPr>
            <a:t> 7,12</a:t>
          </a:r>
          <a:endParaRPr lang="fr-FR" sz="1600" dirty="0"/>
        </a:p>
      </dgm:t>
    </dgm:pt>
    <dgm:pt modelId="{731C222C-0121-4BE0-8FA0-207092402939}" type="parTrans" cxnId="{F9667797-671E-414B-9BD6-86D57421924E}">
      <dgm:prSet/>
      <dgm:spPr/>
      <dgm:t>
        <a:bodyPr/>
        <a:lstStyle/>
        <a:p>
          <a:endParaRPr lang="fr-FR"/>
        </a:p>
      </dgm:t>
    </dgm:pt>
    <dgm:pt modelId="{85F46C2B-9518-4682-A0B7-6391E6F2FA58}" type="sibTrans" cxnId="{F9667797-671E-414B-9BD6-86D57421924E}">
      <dgm:prSet/>
      <dgm:spPr/>
      <dgm:t>
        <a:bodyPr/>
        <a:lstStyle/>
        <a:p>
          <a:endParaRPr lang="fr-FR"/>
        </a:p>
      </dgm:t>
    </dgm:pt>
    <dgm:pt modelId="{80EF14AF-6C8E-4291-9D11-605745A8FC90}">
      <dgm:prSet phldrT="[Texte]" custT="1"/>
      <dgm:spPr/>
      <dgm:t>
        <a:bodyPr/>
        <a:lstStyle/>
        <a:p>
          <a:r>
            <a:rPr lang="fr-FR" sz="1600" b="1" dirty="0" err="1">
              <a:solidFill>
                <a:schemeClr val="tx2"/>
              </a:solidFill>
            </a:rPr>
            <a:t>Angular</a:t>
          </a:r>
          <a:r>
            <a:rPr lang="fr-FR" sz="1600" b="1" dirty="0">
              <a:solidFill>
                <a:schemeClr val="tx2"/>
              </a:solidFill>
            </a:rPr>
            <a:t> 11</a:t>
          </a:r>
          <a:endParaRPr lang="fr-FR" sz="1600" dirty="0"/>
        </a:p>
      </dgm:t>
    </dgm:pt>
    <dgm:pt modelId="{19461068-AAE9-4ABE-8BFE-355CD4A2C5AC}" type="parTrans" cxnId="{72EAB773-7651-4307-BFBB-F4F88F8998CD}">
      <dgm:prSet/>
      <dgm:spPr/>
      <dgm:t>
        <a:bodyPr/>
        <a:lstStyle/>
        <a:p>
          <a:endParaRPr lang="fr-FR"/>
        </a:p>
      </dgm:t>
    </dgm:pt>
    <dgm:pt modelId="{629747CA-A00E-40EA-87BF-35AA5F2A9E55}" type="sibTrans" cxnId="{72EAB773-7651-4307-BFBB-F4F88F8998CD}">
      <dgm:prSet/>
      <dgm:spPr/>
      <dgm:t>
        <a:bodyPr/>
        <a:lstStyle/>
        <a:p>
          <a:endParaRPr lang="fr-FR"/>
        </a:p>
      </dgm:t>
    </dgm:pt>
    <dgm:pt modelId="{2ED69E9C-9AFA-4B6D-B7E7-98467BBE6A2D}">
      <dgm:prSet phldrT="[Texte]" custT="1"/>
      <dgm:spPr/>
      <dgm:t>
        <a:bodyPr/>
        <a:lstStyle/>
        <a:p>
          <a:r>
            <a:rPr lang="fr-FR" sz="1600" b="1" dirty="0">
              <a:solidFill>
                <a:schemeClr val="tx2"/>
              </a:solidFill>
            </a:rPr>
            <a:t>Bootstrap</a:t>
          </a:r>
          <a:endParaRPr lang="fr-FR" sz="1600" dirty="0"/>
        </a:p>
      </dgm:t>
    </dgm:pt>
    <dgm:pt modelId="{9451609C-1539-47BF-91EB-74F3EF21C883}" type="parTrans" cxnId="{E05B1005-34BA-48F4-9784-57D067AE7EDA}">
      <dgm:prSet/>
      <dgm:spPr/>
      <dgm:t>
        <a:bodyPr/>
        <a:lstStyle/>
        <a:p>
          <a:endParaRPr lang="fr-FR"/>
        </a:p>
      </dgm:t>
    </dgm:pt>
    <dgm:pt modelId="{43D3F19B-545C-4642-AE26-3BBBDEA81FE5}" type="sibTrans" cxnId="{E05B1005-34BA-48F4-9784-57D067AE7EDA}">
      <dgm:prSet/>
      <dgm:spPr/>
      <dgm:t>
        <a:bodyPr/>
        <a:lstStyle/>
        <a:p>
          <a:endParaRPr lang="fr-FR"/>
        </a:p>
      </dgm:t>
    </dgm:pt>
    <dgm:pt modelId="{B5D68B06-C1C9-4049-9EA3-90500810AE84}">
      <dgm:prSet phldrT="[Texte]" custT="1"/>
      <dgm:spPr/>
      <dgm:t>
        <a:bodyPr/>
        <a:lstStyle/>
        <a:p>
          <a:r>
            <a:rPr lang="fr-FR" sz="1600" b="1" dirty="0">
              <a:solidFill>
                <a:schemeClr val="tx2"/>
              </a:solidFill>
            </a:rPr>
            <a:t>Azure PostgreSQL 10</a:t>
          </a:r>
          <a:endParaRPr lang="fr-FR" sz="1600" dirty="0"/>
        </a:p>
      </dgm:t>
    </dgm:pt>
    <dgm:pt modelId="{1EA0AF04-60B7-4758-A970-FDA0FE2F9BEC}" type="parTrans" cxnId="{F845CD1B-05BA-40A1-AE7F-3A9A6DE4F6F8}">
      <dgm:prSet/>
      <dgm:spPr/>
      <dgm:t>
        <a:bodyPr/>
        <a:lstStyle/>
        <a:p>
          <a:endParaRPr lang="fr-FR"/>
        </a:p>
      </dgm:t>
    </dgm:pt>
    <dgm:pt modelId="{FD8908A3-A564-4BB1-B256-F13DF184B70A}" type="sibTrans" cxnId="{F845CD1B-05BA-40A1-AE7F-3A9A6DE4F6F8}">
      <dgm:prSet/>
      <dgm:spPr/>
      <dgm:t>
        <a:bodyPr/>
        <a:lstStyle/>
        <a:p>
          <a:endParaRPr lang="fr-FR"/>
        </a:p>
      </dgm:t>
    </dgm:pt>
    <dgm:pt modelId="{13F87E0C-3305-45D2-9F40-7BD535CD7857}">
      <dgm:prSet phldrT="[Texte]" custT="1"/>
      <dgm:spPr/>
      <dgm:t>
        <a:bodyPr/>
        <a:lstStyle/>
        <a:p>
          <a:r>
            <a:rPr lang="fr-FR" sz="1600" b="1" dirty="0">
              <a:solidFill>
                <a:schemeClr val="tx2"/>
              </a:solidFill>
            </a:rPr>
            <a:t>Docker</a:t>
          </a:r>
          <a:endParaRPr lang="fr-FR" sz="2200" dirty="0"/>
        </a:p>
      </dgm:t>
    </dgm:pt>
    <dgm:pt modelId="{C6E97263-D1BD-435D-A628-45C83841159C}" type="parTrans" cxnId="{97C4EF9F-3041-4EF5-BCD0-0F935D09227A}">
      <dgm:prSet/>
      <dgm:spPr/>
      <dgm:t>
        <a:bodyPr/>
        <a:lstStyle/>
        <a:p>
          <a:endParaRPr lang="fr-FR"/>
        </a:p>
      </dgm:t>
    </dgm:pt>
    <dgm:pt modelId="{CD1EFD0B-8A3C-4E3D-91E8-977F97489E7F}" type="sibTrans" cxnId="{97C4EF9F-3041-4EF5-BCD0-0F935D09227A}">
      <dgm:prSet/>
      <dgm:spPr/>
      <dgm:t>
        <a:bodyPr/>
        <a:lstStyle/>
        <a:p>
          <a:endParaRPr lang="fr-FR"/>
        </a:p>
      </dgm:t>
    </dgm:pt>
    <dgm:pt modelId="{C6D234C4-4780-49AF-82B3-57AD133FBF9F}">
      <dgm:prSet phldrT="[Texte]" custT="1"/>
      <dgm:spPr/>
      <dgm:t>
        <a:bodyPr/>
        <a:lstStyle/>
        <a:p>
          <a:r>
            <a:rPr lang="fr-FR" sz="1600" b="1" dirty="0">
              <a:solidFill>
                <a:schemeClr val="tx2"/>
              </a:solidFill>
            </a:rPr>
            <a:t>Azure </a:t>
          </a:r>
          <a:r>
            <a:rPr lang="fr-FR" sz="1600" b="1" dirty="0" err="1">
              <a:solidFill>
                <a:schemeClr val="tx2"/>
              </a:solidFill>
            </a:rPr>
            <a:t>Kubernetes</a:t>
          </a:r>
          <a:r>
            <a:rPr lang="fr-FR" sz="1600" b="1" dirty="0">
              <a:solidFill>
                <a:schemeClr val="tx2"/>
              </a:solidFill>
            </a:rPr>
            <a:t> Services </a:t>
          </a:r>
          <a:endParaRPr lang="fr-FR" sz="1600" dirty="0"/>
        </a:p>
      </dgm:t>
    </dgm:pt>
    <dgm:pt modelId="{741662F0-14D4-49B0-99E8-9A1334DC535D}" type="parTrans" cxnId="{3AAE91D6-E4C9-4D2D-9AC1-0D18F2EECEE6}">
      <dgm:prSet/>
      <dgm:spPr/>
      <dgm:t>
        <a:bodyPr/>
        <a:lstStyle/>
        <a:p>
          <a:endParaRPr lang="fr-FR"/>
        </a:p>
      </dgm:t>
    </dgm:pt>
    <dgm:pt modelId="{A1A830F5-CE13-4D43-9566-260E1C606FBC}" type="sibTrans" cxnId="{3AAE91D6-E4C9-4D2D-9AC1-0D18F2EECEE6}">
      <dgm:prSet/>
      <dgm:spPr/>
      <dgm:t>
        <a:bodyPr/>
        <a:lstStyle/>
        <a:p>
          <a:endParaRPr lang="fr-FR"/>
        </a:p>
      </dgm:t>
    </dgm:pt>
    <dgm:pt modelId="{2EB835EB-EBA8-4EC4-A309-2B4FA9FE6198}" type="pres">
      <dgm:prSet presAssocID="{B35159B6-2759-4DED-A09B-3F2A452E1F9C}" presName="vert0" presStyleCnt="0">
        <dgm:presLayoutVars>
          <dgm:dir/>
          <dgm:animOne val="branch"/>
          <dgm:animLvl val="lvl"/>
        </dgm:presLayoutVars>
      </dgm:prSet>
      <dgm:spPr/>
    </dgm:pt>
    <dgm:pt modelId="{35D5B795-A080-413A-8608-1C25AEC60A80}" type="pres">
      <dgm:prSet presAssocID="{89C75BD4-0AE0-4BC1-8362-939994F8B521}" presName="thickLine" presStyleLbl="alignNode1" presStyleIdx="0" presStyleCnt="1"/>
      <dgm:spPr/>
    </dgm:pt>
    <dgm:pt modelId="{2274A76E-3660-4A07-A85C-6DA112F793A8}" type="pres">
      <dgm:prSet presAssocID="{89C75BD4-0AE0-4BC1-8362-939994F8B521}" presName="horz1" presStyleCnt="0"/>
      <dgm:spPr/>
    </dgm:pt>
    <dgm:pt modelId="{75169B40-ECE5-41B7-BA5F-8E3429DA6EAE}" type="pres">
      <dgm:prSet presAssocID="{89C75BD4-0AE0-4BC1-8362-939994F8B521}" presName="tx1" presStyleLbl="revTx" presStyleIdx="0" presStyleCnt="10" custScaleX="184278"/>
      <dgm:spPr/>
    </dgm:pt>
    <dgm:pt modelId="{5D5079C5-61FF-468C-B180-B1BCC8B24680}" type="pres">
      <dgm:prSet presAssocID="{89C75BD4-0AE0-4BC1-8362-939994F8B521}" presName="vert1" presStyleCnt="0"/>
      <dgm:spPr/>
    </dgm:pt>
    <dgm:pt modelId="{C73BA379-0927-4727-B225-7649DFDF58FD}" type="pres">
      <dgm:prSet presAssocID="{B1470EAD-DC6D-4BD7-A6F7-0DBB60EF5A44}" presName="vertSpace2a" presStyleCnt="0"/>
      <dgm:spPr/>
    </dgm:pt>
    <dgm:pt modelId="{2157EFE7-2331-4220-9294-FA0B4F583ECF}" type="pres">
      <dgm:prSet presAssocID="{B1470EAD-DC6D-4BD7-A6F7-0DBB60EF5A44}" presName="horz2" presStyleCnt="0"/>
      <dgm:spPr/>
    </dgm:pt>
    <dgm:pt modelId="{84F42CDB-7559-42F8-8A02-4813D1C99703}" type="pres">
      <dgm:prSet presAssocID="{B1470EAD-DC6D-4BD7-A6F7-0DBB60EF5A44}" presName="horzSpace2" presStyleCnt="0"/>
      <dgm:spPr/>
    </dgm:pt>
    <dgm:pt modelId="{E39DAAF7-E760-4F98-9500-F71187AE4B47}" type="pres">
      <dgm:prSet presAssocID="{B1470EAD-DC6D-4BD7-A6F7-0DBB60EF5A44}" presName="tx2" presStyleLbl="revTx" presStyleIdx="1" presStyleCnt="10"/>
      <dgm:spPr/>
    </dgm:pt>
    <dgm:pt modelId="{FA3FE421-F5A7-4091-BDAB-6A5B5E6A002F}" type="pres">
      <dgm:prSet presAssocID="{B1470EAD-DC6D-4BD7-A6F7-0DBB60EF5A44}" presName="vert2" presStyleCnt="0"/>
      <dgm:spPr/>
    </dgm:pt>
    <dgm:pt modelId="{03985DF9-09EE-420C-80CE-B84217CD99DB}" type="pres">
      <dgm:prSet presAssocID="{B1470EAD-DC6D-4BD7-A6F7-0DBB60EF5A44}" presName="thinLine2b" presStyleLbl="callout" presStyleIdx="0" presStyleCnt="9"/>
      <dgm:spPr/>
    </dgm:pt>
    <dgm:pt modelId="{78B280FA-0C5A-4F38-A1A9-249260534CE9}" type="pres">
      <dgm:prSet presAssocID="{B1470EAD-DC6D-4BD7-A6F7-0DBB60EF5A44}" presName="vertSpace2b" presStyleCnt="0"/>
      <dgm:spPr/>
    </dgm:pt>
    <dgm:pt modelId="{D2784EEF-A9AC-4C42-BAC4-361C0FC72267}" type="pres">
      <dgm:prSet presAssocID="{4ACC8360-BBAA-469F-AB30-FFE3E6A2B0FB}" presName="horz2" presStyleCnt="0"/>
      <dgm:spPr/>
    </dgm:pt>
    <dgm:pt modelId="{5D30AA6C-EB6C-4870-BA5A-5A592A3DF502}" type="pres">
      <dgm:prSet presAssocID="{4ACC8360-BBAA-469F-AB30-FFE3E6A2B0FB}" presName="horzSpace2" presStyleCnt="0"/>
      <dgm:spPr/>
    </dgm:pt>
    <dgm:pt modelId="{702692EF-7316-4FBC-8321-6EFECDA0D9DD}" type="pres">
      <dgm:prSet presAssocID="{4ACC8360-BBAA-469F-AB30-FFE3E6A2B0FB}" presName="tx2" presStyleLbl="revTx" presStyleIdx="2" presStyleCnt="10"/>
      <dgm:spPr/>
    </dgm:pt>
    <dgm:pt modelId="{77331C69-3848-434E-B183-1D17DE80C8AE}" type="pres">
      <dgm:prSet presAssocID="{4ACC8360-BBAA-469F-AB30-FFE3E6A2B0FB}" presName="vert2" presStyleCnt="0"/>
      <dgm:spPr/>
    </dgm:pt>
    <dgm:pt modelId="{AB2AB4EC-389F-42C3-AFD8-25F7C6897BE2}" type="pres">
      <dgm:prSet presAssocID="{4ACC8360-BBAA-469F-AB30-FFE3E6A2B0FB}" presName="thinLine2b" presStyleLbl="callout" presStyleIdx="1" presStyleCnt="9"/>
      <dgm:spPr/>
    </dgm:pt>
    <dgm:pt modelId="{0D95C3D2-4D95-4284-8D5F-9BADCEDB32E4}" type="pres">
      <dgm:prSet presAssocID="{4ACC8360-BBAA-469F-AB30-FFE3E6A2B0FB}" presName="vertSpace2b" presStyleCnt="0"/>
      <dgm:spPr/>
    </dgm:pt>
    <dgm:pt modelId="{A62362BE-1B5C-403F-8CDE-38324942D716}" type="pres">
      <dgm:prSet presAssocID="{0328F9CC-D634-4CDC-AFB1-A51C75D8C190}" presName="horz2" presStyleCnt="0"/>
      <dgm:spPr/>
    </dgm:pt>
    <dgm:pt modelId="{A6938242-9AC1-4D34-9AEE-2AFB2B8E82FD}" type="pres">
      <dgm:prSet presAssocID="{0328F9CC-D634-4CDC-AFB1-A51C75D8C190}" presName="horzSpace2" presStyleCnt="0"/>
      <dgm:spPr/>
    </dgm:pt>
    <dgm:pt modelId="{B6ED96BA-2E5F-488D-B196-49933EC8629E}" type="pres">
      <dgm:prSet presAssocID="{0328F9CC-D634-4CDC-AFB1-A51C75D8C190}" presName="tx2" presStyleLbl="revTx" presStyleIdx="3" presStyleCnt="10"/>
      <dgm:spPr/>
    </dgm:pt>
    <dgm:pt modelId="{AACAC2BA-5B2D-4AA9-BAB5-321D6CDAEA01}" type="pres">
      <dgm:prSet presAssocID="{0328F9CC-D634-4CDC-AFB1-A51C75D8C190}" presName="vert2" presStyleCnt="0"/>
      <dgm:spPr/>
    </dgm:pt>
    <dgm:pt modelId="{AC53C367-BABC-4B44-B682-9E1A4587720F}" type="pres">
      <dgm:prSet presAssocID="{0328F9CC-D634-4CDC-AFB1-A51C75D8C190}" presName="thinLine2b" presStyleLbl="callout" presStyleIdx="2" presStyleCnt="9"/>
      <dgm:spPr/>
    </dgm:pt>
    <dgm:pt modelId="{FD5F2362-DFBE-46FA-8919-602C72EC5FEC}" type="pres">
      <dgm:prSet presAssocID="{0328F9CC-D634-4CDC-AFB1-A51C75D8C190}" presName="vertSpace2b" presStyleCnt="0"/>
      <dgm:spPr/>
    </dgm:pt>
    <dgm:pt modelId="{A5F88178-984B-4AED-9CBD-A24A38FFADEE}" type="pres">
      <dgm:prSet presAssocID="{6C0E1634-C402-4E22-ACCC-8D02694C88C2}" presName="horz2" presStyleCnt="0"/>
      <dgm:spPr/>
    </dgm:pt>
    <dgm:pt modelId="{F3DE94A6-8B0E-4823-A125-BC9CB30FDEB7}" type="pres">
      <dgm:prSet presAssocID="{6C0E1634-C402-4E22-ACCC-8D02694C88C2}" presName="horzSpace2" presStyleCnt="0"/>
      <dgm:spPr/>
    </dgm:pt>
    <dgm:pt modelId="{D3A8EBFB-4A98-4CE1-B8C0-007E1B9DB61C}" type="pres">
      <dgm:prSet presAssocID="{6C0E1634-C402-4E22-ACCC-8D02694C88C2}" presName="tx2" presStyleLbl="revTx" presStyleIdx="4" presStyleCnt="10"/>
      <dgm:spPr/>
    </dgm:pt>
    <dgm:pt modelId="{94F20D3A-2FC7-4F4C-B436-F8F0E96017FE}" type="pres">
      <dgm:prSet presAssocID="{6C0E1634-C402-4E22-ACCC-8D02694C88C2}" presName="vert2" presStyleCnt="0"/>
      <dgm:spPr/>
    </dgm:pt>
    <dgm:pt modelId="{A697DED2-2DA0-478B-B84F-0ADF7AE4F898}" type="pres">
      <dgm:prSet presAssocID="{6C0E1634-C402-4E22-ACCC-8D02694C88C2}" presName="thinLine2b" presStyleLbl="callout" presStyleIdx="3" presStyleCnt="9"/>
      <dgm:spPr/>
    </dgm:pt>
    <dgm:pt modelId="{40681DCF-9E56-4904-94EC-D2E08585D45A}" type="pres">
      <dgm:prSet presAssocID="{6C0E1634-C402-4E22-ACCC-8D02694C88C2}" presName="vertSpace2b" presStyleCnt="0"/>
      <dgm:spPr/>
    </dgm:pt>
    <dgm:pt modelId="{0BBF1087-DCC6-40F5-B31A-6C337020D28A}" type="pres">
      <dgm:prSet presAssocID="{80EF14AF-6C8E-4291-9D11-605745A8FC90}" presName="horz2" presStyleCnt="0"/>
      <dgm:spPr/>
    </dgm:pt>
    <dgm:pt modelId="{F0834CF1-57AF-4C7F-9109-FB701845BBB6}" type="pres">
      <dgm:prSet presAssocID="{80EF14AF-6C8E-4291-9D11-605745A8FC90}" presName="horzSpace2" presStyleCnt="0"/>
      <dgm:spPr/>
    </dgm:pt>
    <dgm:pt modelId="{105008EA-7BA6-4549-BEC5-D7FDAE79FCA8}" type="pres">
      <dgm:prSet presAssocID="{80EF14AF-6C8E-4291-9D11-605745A8FC90}" presName="tx2" presStyleLbl="revTx" presStyleIdx="5" presStyleCnt="10"/>
      <dgm:spPr/>
    </dgm:pt>
    <dgm:pt modelId="{289718AD-1281-4E36-A4D1-4F63840D87B1}" type="pres">
      <dgm:prSet presAssocID="{80EF14AF-6C8E-4291-9D11-605745A8FC90}" presName="vert2" presStyleCnt="0"/>
      <dgm:spPr/>
    </dgm:pt>
    <dgm:pt modelId="{AA1DDD3C-AFAE-47B7-A2F1-09F31DD94E31}" type="pres">
      <dgm:prSet presAssocID="{80EF14AF-6C8E-4291-9D11-605745A8FC90}" presName="thinLine2b" presStyleLbl="callout" presStyleIdx="4" presStyleCnt="9"/>
      <dgm:spPr/>
    </dgm:pt>
    <dgm:pt modelId="{DEFBA35D-1977-467A-A5DF-6A0D48B07470}" type="pres">
      <dgm:prSet presAssocID="{80EF14AF-6C8E-4291-9D11-605745A8FC90}" presName="vertSpace2b" presStyleCnt="0"/>
      <dgm:spPr/>
    </dgm:pt>
    <dgm:pt modelId="{40C2DFA5-9CE0-47C2-8C44-664BEBDFA7B5}" type="pres">
      <dgm:prSet presAssocID="{2ED69E9C-9AFA-4B6D-B7E7-98467BBE6A2D}" presName="horz2" presStyleCnt="0"/>
      <dgm:spPr/>
    </dgm:pt>
    <dgm:pt modelId="{AAA2ACF1-DACF-40C6-BE8E-7586C0110162}" type="pres">
      <dgm:prSet presAssocID="{2ED69E9C-9AFA-4B6D-B7E7-98467BBE6A2D}" presName="horzSpace2" presStyleCnt="0"/>
      <dgm:spPr/>
    </dgm:pt>
    <dgm:pt modelId="{54CACBF9-FC05-48CA-9C40-3037454259AE}" type="pres">
      <dgm:prSet presAssocID="{2ED69E9C-9AFA-4B6D-B7E7-98467BBE6A2D}" presName="tx2" presStyleLbl="revTx" presStyleIdx="6" presStyleCnt="10"/>
      <dgm:spPr/>
    </dgm:pt>
    <dgm:pt modelId="{4E8147AC-B3DD-4782-8937-BD0829C33F04}" type="pres">
      <dgm:prSet presAssocID="{2ED69E9C-9AFA-4B6D-B7E7-98467BBE6A2D}" presName="vert2" presStyleCnt="0"/>
      <dgm:spPr/>
    </dgm:pt>
    <dgm:pt modelId="{2A76F9DE-0CF8-4696-866D-6AEA95A88834}" type="pres">
      <dgm:prSet presAssocID="{2ED69E9C-9AFA-4B6D-B7E7-98467BBE6A2D}" presName="thinLine2b" presStyleLbl="callout" presStyleIdx="5" presStyleCnt="9"/>
      <dgm:spPr/>
    </dgm:pt>
    <dgm:pt modelId="{7ABE0121-7AE3-4BA9-A2FC-68F76519DF6E}" type="pres">
      <dgm:prSet presAssocID="{2ED69E9C-9AFA-4B6D-B7E7-98467BBE6A2D}" presName="vertSpace2b" presStyleCnt="0"/>
      <dgm:spPr/>
    </dgm:pt>
    <dgm:pt modelId="{C390C004-73D9-4022-B2E3-C071B71E27DB}" type="pres">
      <dgm:prSet presAssocID="{B5D68B06-C1C9-4049-9EA3-90500810AE84}" presName="horz2" presStyleCnt="0"/>
      <dgm:spPr/>
    </dgm:pt>
    <dgm:pt modelId="{715906C0-6260-4827-AED8-8F8DBC713A44}" type="pres">
      <dgm:prSet presAssocID="{B5D68B06-C1C9-4049-9EA3-90500810AE84}" presName="horzSpace2" presStyleCnt="0"/>
      <dgm:spPr/>
    </dgm:pt>
    <dgm:pt modelId="{08464675-5584-418C-BBB1-2EEDC17F7C23}" type="pres">
      <dgm:prSet presAssocID="{B5D68B06-C1C9-4049-9EA3-90500810AE84}" presName="tx2" presStyleLbl="revTx" presStyleIdx="7" presStyleCnt="10"/>
      <dgm:spPr/>
    </dgm:pt>
    <dgm:pt modelId="{4E482E53-E21D-4ADE-A424-3E0B8B5177E3}" type="pres">
      <dgm:prSet presAssocID="{B5D68B06-C1C9-4049-9EA3-90500810AE84}" presName="vert2" presStyleCnt="0"/>
      <dgm:spPr/>
    </dgm:pt>
    <dgm:pt modelId="{0F73DF6C-2711-4660-ADFE-BD6054E447CC}" type="pres">
      <dgm:prSet presAssocID="{B5D68B06-C1C9-4049-9EA3-90500810AE84}" presName="thinLine2b" presStyleLbl="callout" presStyleIdx="6" presStyleCnt="9"/>
      <dgm:spPr/>
    </dgm:pt>
    <dgm:pt modelId="{47801280-C0C4-457D-9C99-2A8D3B81DE93}" type="pres">
      <dgm:prSet presAssocID="{B5D68B06-C1C9-4049-9EA3-90500810AE84}" presName="vertSpace2b" presStyleCnt="0"/>
      <dgm:spPr/>
    </dgm:pt>
    <dgm:pt modelId="{243B7B94-CCAD-469D-8181-72C697E90F9C}" type="pres">
      <dgm:prSet presAssocID="{13F87E0C-3305-45D2-9F40-7BD535CD7857}" presName="horz2" presStyleCnt="0"/>
      <dgm:spPr/>
    </dgm:pt>
    <dgm:pt modelId="{D8CD1F4C-F123-49DF-8FF7-F5110C23E9C2}" type="pres">
      <dgm:prSet presAssocID="{13F87E0C-3305-45D2-9F40-7BD535CD7857}" presName="horzSpace2" presStyleCnt="0"/>
      <dgm:spPr/>
    </dgm:pt>
    <dgm:pt modelId="{26C586D6-6C0D-426F-9809-3D043EA3899A}" type="pres">
      <dgm:prSet presAssocID="{13F87E0C-3305-45D2-9F40-7BD535CD7857}" presName="tx2" presStyleLbl="revTx" presStyleIdx="8" presStyleCnt="10"/>
      <dgm:spPr/>
    </dgm:pt>
    <dgm:pt modelId="{0786E721-61F6-46CE-89F7-506EF993FC3F}" type="pres">
      <dgm:prSet presAssocID="{13F87E0C-3305-45D2-9F40-7BD535CD7857}" presName="vert2" presStyleCnt="0"/>
      <dgm:spPr/>
    </dgm:pt>
    <dgm:pt modelId="{9AB14ECA-ABC3-4FE5-9CD5-6D57F5938D02}" type="pres">
      <dgm:prSet presAssocID="{13F87E0C-3305-45D2-9F40-7BD535CD7857}" presName="thinLine2b" presStyleLbl="callout" presStyleIdx="7" presStyleCnt="9"/>
      <dgm:spPr/>
    </dgm:pt>
    <dgm:pt modelId="{5071A5E3-FF7D-488D-AB93-F58967F8A89A}" type="pres">
      <dgm:prSet presAssocID="{13F87E0C-3305-45D2-9F40-7BD535CD7857}" presName="vertSpace2b" presStyleCnt="0"/>
      <dgm:spPr/>
    </dgm:pt>
    <dgm:pt modelId="{96BABFA2-5C3F-4D4C-991E-0C41E2A3669B}" type="pres">
      <dgm:prSet presAssocID="{C6D234C4-4780-49AF-82B3-57AD133FBF9F}" presName="horz2" presStyleCnt="0"/>
      <dgm:spPr/>
    </dgm:pt>
    <dgm:pt modelId="{7E286B74-0DC8-4450-9613-7834EBDCC20A}" type="pres">
      <dgm:prSet presAssocID="{C6D234C4-4780-49AF-82B3-57AD133FBF9F}" presName="horzSpace2" presStyleCnt="0"/>
      <dgm:spPr/>
    </dgm:pt>
    <dgm:pt modelId="{6EF739EE-FFA6-4355-8BD5-F4A734186BA0}" type="pres">
      <dgm:prSet presAssocID="{C6D234C4-4780-49AF-82B3-57AD133FBF9F}" presName="tx2" presStyleLbl="revTx" presStyleIdx="9" presStyleCnt="10"/>
      <dgm:spPr/>
    </dgm:pt>
    <dgm:pt modelId="{59588650-082F-407D-9B4D-9890FCE0C592}" type="pres">
      <dgm:prSet presAssocID="{C6D234C4-4780-49AF-82B3-57AD133FBF9F}" presName="vert2" presStyleCnt="0"/>
      <dgm:spPr/>
    </dgm:pt>
    <dgm:pt modelId="{7A9CED7E-1D89-4049-84B9-6C4DB90E4E57}" type="pres">
      <dgm:prSet presAssocID="{C6D234C4-4780-49AF-82B3-57AD133FBF9F}" presName="thinLine2b" presStyleLbl="callout" presStyleIdx="8" presStyleCnt="9"/>
      <dgm:spPr/>
    </dgm:pt>
    <dgm:pt modelId="{07F29CE7-C1B2-4F69-8E17-653969E1F626}" type="pres">
      <dgm:prSet presAssocID="{C6D234C4-4780-49AF-82B3-57AD133FBF9F}" presName="vertSpace2b" presStyleCnt="0"/>
      <dgm:spPr/>
    </dgm:pt>
  </dgm:ptLst>
  <dgm:cxnLst>
    <dgm:cxn modelId="{F2B5CE01-0093-44BF-91C1-0375D5E28ECA}" type="presOf" srcId="{B35159B6-2759-4DED-A09B-3F2A452E1F9C}" destId="{2EB835EB-EBA8-4EC4-A309-2B4FA9FE6198}" srcOrd="0" destOrd="0" presId="urn:microsoft.com/office/officeart/2008/layout/LinedList"/>
    <dgm:cxn modelId="{E05B1005-34BA-48F4-9784-57D067AE7EDA}" srcId="{89C75BD4-0AE0-4BC1-8362-939994F8B521}" destId="{2ED69E9C-9AFA-4B6D-B7E7-98467BBE6A2D}" srcOrd="5" destOrd="0" parTransId="{9451609C-1539-47BF-91EB-74F3EF21C883}" sibTransId="{43D3F19B-545C-4642-AE26-3BBBDEA81FE5}"/>
    <dgm:cxn modelId="{A858BE14-B20D-48F6-8A72-731A01BB03B1}" type="presOf" srcId="{80EF14AF-6C8E-4291-9D11-605745A8FC90}" destId="{105008EA-7BA6-4549-BEC5-D7FDAE79FCA8}" srcOrd="0" destOrd="0" presId="urn:microsoft.com/office/officeart/2008/layout/LinedList"/>
    <dgm:cxn modelId="{F845CD1B-05BA-40A1-AE7F-3A9A6DE4F6F8}" srcId="{89C75BD4-0AE0-4BC1-8362-939994F8B521}" destId="{B5D68B06-C1C9-4049-9EA3-90500810AE84}" srcOrd="6" destOrd="0" parTransId="{1EA0AF04-60B7-4758-A970-FDA0FE2F9BEC}" sibTransId="{FD8908A3-A564-4BB1-B256-F13DF184B70A}"/>
    <dgm:cxn modelId="{0FFAC065-D6B6-43D4-A29E-45453838B0F3}" type="presOf" srcId="{13F87E0C-3305-45D2-9F40-7BD535CD7857}" destId="{26C586D6-6C0D-426F-9809-3D043EA3899A}" srcOrd="0" destOrd="0" presId="urn:microsoft.com/office/officeart/2008/layout/LinedList"/>
    <dgm:cxn modelId="{D5A93A69-C0DF-4037-B022-91713385443E}" type="presOf" srcId="{2ED69E9C-9AFA-4B6D-B7E7-98467BBE6A2D}" destId="{54CACBF9-FC05-48CA-9C40-3037454259AE}" srcOrd="0" destOrd="0" presId="urn:microsoft.com/office/officeart/2008/layout/LinedList"/>
    <dgm:cxn modelId="{72EAB773-7651-4307-BFBB-F4F88F8998CD}" srcId="{89C75BD4-0AE0-4BC1-8362-939994F8B521}" destId="{80EF14AF-6C8E-4291-9D11-605745A8FC90}" srcOrd="4" destOrd="0" parTransId="{19461068-AAE9-4ABE-8BFE-355CD4A2C5AC}" sibTransId="{629747CA-A00E-40EA-87BF-35AA5F2A9E55}"/>
    <dgm:cxn modelId="{8CB4B880-09F7-4694-827B-33A5B7A649DA}" type="presOf" srcId="{B5D68B06-C1C9-4049-9EA3-90500810AE84}" destId="{08464675-5584-418C-BBB1-2EEDC17F7C23}" srcOrd="0" destOrd="0" presId="urn:microsoft.com/office/officeart/2008/layout/LinedList"/>
    <dgm:cxn modelId="{EBDBCA84-9089-46E4-A678-EFCF13E5161D}" type="presOf" srcId="{89C75BD4-0AE0-4BC1-8362-939994F8B521}" destId="{75169B40-ECE5-41B7-BA5F-8E3429DA6EAE}" srcOrd="0" destOrd="0" presId="urn:microsoft.com/office/officeart/2008/layout/LinedList"/>
    <dgm:cxn modelId="{0829F891-5D85-420A-83E0-38E508ADC24A}" type="presOf" srcId="{4ACC8360-BBAA-469F-AB30-FFE3E6A2B0FB}" destId="{702692EF-7316-4FBC-8321-6EFECDA0D9DD}" srcOrd="0" destOrd="0" presId="urn:microsoft.com/office/officeart/2008/layout/LinedList"/>
    <dgm:cxn modelId="{F15C1296-CF10-400D-8D60-0095481754E0}" srcId="{89C75BD4-0AE0-4BC1-8362-939994F8B521}" destId="{B1470EAD-DC6D-4BD7-A6F7-0DBB60EF5A44}" srcOrd="0" destOrd="0" parTransId="{17562937-A9E0-40D7-AF9C-6ACFDA9293FA}" sibTransId="{24AC53EA-13AD-4B89-8F13-D4E4020376E1}"/>
    <dgm:cxn modelId="{F9667797-671E-414B-9BD6-86D57421924E}" srcId="{89C75BD4-0AE0-4BC1-8362-939994F8B521}" destId="{6C0E1634-C402-4E22-ACCC-8D02694C88C2}" srcOrd="3" destOrd="0" parTransId="{731C222C-0121-4BE0-8FA0-207092402939}" sibTransId="{85F46C2B-9518-4682-A0B7-6391E6F2FA58}"/>
    <dgm:cxn modelId="{97C4EF9F-3041-4EF5-BCD0-0F935D09227A}" srcId="{89C75BD4-0AE0-4BC1-8362-939994F8B521}" destId="{13F87E0C-3305-45D2-9F40-7BD535CD7857}" srcOrd="7" destOrd="0" parTransId="{C6E97263-D1BD-435D-A628-45C83841159C}" sibTransId="{CD1EFD0B-8A3C-4E3D-91E8-977F97489E7F}"/>
    <dgm:cxn modelId="{B53E21AE-12CB-444F-885F-9784652B773B}" type="presOf" srcId="{B1470EAD-DC6D-4BD7-A6F7-0DBB60EF5A44}" destId="{E39DAAF7-E760-4F98-9500-F71187AE4B47}" srcOrd="0" destOrd="0" presId="urn:microsoft.com/office/officeart/2008/layout/LinedList"/>
    <dgm:cxn modelId="{38D3CAB8-0329-41BE-90E5-5782F9931DE5}" type="presOf" srcId="{C6D234C4-4780-49AF-82B3-57AD133FBF9F}" destId="{6EF739EE-FFA6-4355-8BD5-F4A734186BA0}" srcOrd="0" destOrd="0" presId="urn:microsoft.com/office/officeart/2008/layout/LinedList"/>
    <dgm:cxn modelId="{6E7A70C5-34F7-4281-B0FD-87A0998D8DCF}" srcId="{89C75BD4-0AE0-4BC1-8362-939994F8B521}" destId="{4ACC8360-BBAA-469F-AB30-FFE3E6A2B0FB}" srcOrd="1" destOrd="0" parTransId="{A3B340D0-AF0D-4E48-A682-91F9FF615BCD}" sibTransId="{C57CA316-28F7-411A-B0B4-0D1E1C3A7287}"/>
    <dgm:cxn modelId="{3AAE91D6-E4C9-4D2D-9AC1-0D18F2EECEE6}" srcId="{89C75BD4-0AE0-4BC1-8362-939994F8B521}" destId="{C6D234C4-4780-49AF-82B3-57AD133FBF9F}" srcOrd="8" destOrd="0" parTransId="{741662F0-14D4-49B0-99E8-9A1334DC535D}" sibTransId="{A1A830F5-CE13-4D43-9566-260E1C606FBC}"/>
    <dgm:cxn modelId="{732B98DA-5011-44F3-9EF9-7F7F235D4E7D}" type="presOf" srcId="{6C0E1634-C402-4E22-ACCC-8D02694C88C2}" destId="{D3A8EBFB-4A98-4CE1-B8C0-007E1B9DB61C}" srcOrd="0" destOrd="0" presId="urn:microsoft.com/office/officeart/2008/layout/LinedList"/>
    <dgm:cxn modelId="{B61B3CE8-116B-432B-A42A-DA22A64DB10B}" srcId="{B35159B6-2759-4DED-A09B-3F2A452E1F9C}" destId="{89C75BD4-0AE0-4BC1-8362-939994F8B521}" srcOrd="0" destOrd="0" parTransId="{8EEC2183-3EC6-4D67-8245-08AFF534528A}" sibTransId="{3E859EAA-1A22-4B4C-A9D9-27693294BD69}"/>
    <dgm:cxn modelId="{1CD1DEED-06F2-4411-9F47-9840D984FDA5}" srcId="{89C75BD4-0AE0-4BC1-8362-939994F8B521}" destId="{0328F9CC-D634-4CDC-AFB1-A51C75D8C190}" srcOrd="2" destOrd="0" parTransId="{63D586D4-78CD-45AD-A63D-84C3172833DF}" sibTransId="{99B677C4-9D56-4027-9FAD-3AB2A55D23AE}"/>
    <dgm:cxn modelId="{6E7FEDFE-C38F-4922-8E14-2AC8DDCEF509}" type="presOf" srcId="{0328F9CC-D634-4CDC-AFB1-A51C75D8C190}" destId="{B6ED96BA-2E5F-488D-B196-49933EC8629E}" srcOrd="0" destOrd="0" presId="urn:microsoft.com/office/officeart/2008/layout/LinedList"/>
    <dgm:cxn modelId="{2C80E8DB-D893-4DD5-9EFE-307097EF8EB7}" type="presParOf" srcId="{2EB835EB-EBA8-4EC4-A309-2B4FA9FE6198}" destId="{35D5B795-A080-413A-8608-1C25AEC60A80}" srcOrd="0" destOrd="0" presId="urn:microsoft.com/office/officeart/2008/layout/LinedList"/>
    <dgm:cxn modelId="{1524BC29-8292-4E09-B5E6-32094DD77FAF}" type="presParOf" srcId="{2EB835EB-EBA8-4EC4-A309-2B4FA9FE6198}" destId="{2274A76E-3660-4A07-A85C-6DA112F793A8}" srcOrd="1" destOrd="0" presId="urn:microsoft.com/office/officeart/2008/layout/LinedList"/>
    <dgm:cxn modelId="{A0E8CAE8-663F-45F1-893A-646753F07381}" type="presParOf" srcId="{2274A76E-3660-4A07-A85C-6DA112F793A8}" destId="{75169B40-ECE5-41B7-BA5F-8E3429DA6EAE}" srcOrd="0" destOrd="0" presId="urn:microsoft.com/office/officeart/2008/layout/LinedList"/>
    <dgm:cxn modelId="{E5B626D2-4CE3-43E4-AF09-EC26D4188CC5}" type="presParOf" srcId="{2274A76E-3660-4A07-A85C-6DA112F793A8}" destId="{5D5079C5-61FF-468C-B180-B1BCC8B24680}" srcOrd="1" destOrd="0" presId="urn:microsoft.com/office/officeart/2008/layout/LinedList"/>
    <dgm:cxn modelId="{A335F886-F546-4B65-84B7-C7F708DC2E34}" type="presParOf" srcId="{5D5079C5-61FF-468C-B180-B1BCC8B24680}" destId="{C73BA379-0927-4727-B225-7649DFDF58FD}" srcOrd="0" destOrd="0" presId="urn:microsoft.com/office/officeart/2008/layout/LinedList"/>
    <dgm:cxn modelId="{1FD61C46-9485-42DF-A3E2-683FB1DB9F0C}" type="presParOf" srcId="{5D5079C5-61FF-468C-B180-B1BCC8B24680}" destId="{2157EFE7-2331-4220-9294-FA0B4F583ECF}" srcOrd="1" destOrd="0" presId="urn:microsoft.com/office/officeart/2008/layout/LinedList"/>
    <dgm:cxn modelId="{66920837-A56B-477A-B2C5-4F378629BBD6}" type="presParOf" srcId="{2157EFE7-2331-4220-9294-FA0B4F583ECF}" destId="{84F42CDB-7559-42F8-8A02-4813D1C99703}" srcOrd="0" destOrd="0" presId="urn:microsoft.com/office/officeart/2008/layout/LinedList"/>
    <dgm:cxn modelId="{78412BFE-9397-40FE-923D-A33B2B8F1842}" type="presParOf" srcId="{2157EFE7-2331-4220-9294-FA0B4F583ECF}" destId="{E39DAAF7-E760-4F98-9500-F71187AE4B47}" srcOrd="1" destOrd="0" presId="urn:microsoft.com/office/officeart/2008/layout/LinedList"/>
    <dgm:cxn modelId="{906C190A-0AC3-4F05-9629-057F8EA168EC}" type="presParOf" srcId="{2157EFE7-2331-4220-9294-FA0B4F583ECF}" destId="{FA3FE421-F5A7-4091-BDAB-6A5B5E6A002F}" srcOrd="2" destOrd="0" presId="urn:microsoft.com/office/officeart/2008/layout/LinedList"/>
    <dgm:cxn modelId="{2988CC70-E68B-4315-8074-54FCEA4CEBD1}" type="presParOf" srcId="{5D5079C5-61FF-468C-B180-B1BCC8B24680}" destId="{03985DF9-09EE-420C-80CE-B84217CD99DB}" srcOrd="2" destOrd="0" presId="urn:microsoft.com/office/officeart/2008/layout/LinedList"/>
    <dgm:cxn modelId="{1E3C59A1-C0AE-44EB-AFC6-47DCD5DAC328}" type="presParOf" srcId="{5D5079C5-61FF-468C-B180-B1BCC8B24680}" destId="{78B280FA-0C5A-4F38-A1A9-249260534CE9}" srcOrd="3" destOrd="0" presId="urn:microsoft.com/office/officeart/2008/layout/LinedList"/>
    <dgm:cxn modelId="{18C82AEC-EAD0-47BA-A73F-0ECB93538190}" type="presParOf" srcId="{5D5079C5-61FF-468C-B180-B1BCC8B24680}" destId="{D2784EEF-A9AC-4C42-BAC4-361C0FC72267}" srcOrd="4" destOrd="0" presId="urn:microsoft.com/office/officeart/2008/layout/LinedList"/>
    <dgm:cxn modelId="{5C75E8CF-839C-48E0-B7ED-1B9D69A9E1B6}" type="presParOf" srcId="{D2784EEF-A9AC-4C42-BAC4-361C0FC72267}" destId="{5D30AA6C-EB6C-4870-BA5A-5A592A3DF502}" srcOrd="0" destOrd="0" presId="urn:microsoft.com/office/officeart/2008/layout/LinedList"/>
    <dgm:cxn modelId="{9B2AAF76-1AA6-41F6-9C62-99BC36D36C94}" type="presParOf" srcId="{D2784EEF-A9AC-4C42-BAC4-361C0FC72267}" destId="{702692EF-7316-4FBC-8321-6EFECDA0D9DD}" srcOrd="1" destOrd="0" presId="urn:microsoft.com/office/officeart/2008/layout/LinedList"/>
    <dgm:cxn modelId="{ACFCCD33-FC66-4717-BFCA-B5333E8BEAD2}" type="presParOf" srcId="{D2784EEF-A9AC-4C42-BAC4-361C0FC72267}" destId="{77331C69-3848-434E-B183-1D17DE80C8AE}" srcOrd="2" destOrd="0" presId="urn:microsoft.com/office/officeart/2008/layout/LinedList"/>
    <dgm:cxn modelId="{9C609828-DE31-4440-9F1C-3EF38C03F0FF}" type="presParOf" srcId="{5D5079C5-61FF-468C-B180-B1BCC8B24680}" destId="{AB2AB4EC-389F-42C3-AFD8-25F7C6897BE2}" srcOrd="5" destOrd="0" presId="urn:microsoft.com/office/officeart/2008/layout/LinedList"/>
    <dgm:cxn modelId="{13F30BB3-B5BC-431D-8AAE-42AC5AAEB416}" type="presParOf" srcId="{5D5079C5-61FF-468C-B180-B1BCC8B24680}" destId="{0D95C3D2-4D95-4284-8D5F-9BADCEDB32E4}" srcOrd="6" destOrd="0" presId="urn:microsoft.com/office/officeart/2008/layout/LinedList"/>
    <dgm:cxn modelId="{41341D0E-9962-4110-A654-E363EFFD3C9F}" type="presParOf" srcId="{5D5079C5-61FF-468C-B180-B1BCC8B24680}" destId="{A62362BE-1B5C-403F-8CDE-38324942D716}" srcOrd="7" destOrd="0" presId="urn:microsoft.com/office/officeart/2008/layout/LinedList"/>
    <dgm:cxn modelId="{99964460-C2A7-49B8-8FBA-D2838AE1FFC3}" type="presParOf" srcId="{A62362BE-1B5C-403F-8CDE-38324942D716}" destId="{A6938242-9AC1-4D34-9AEE-2AFB2B8E82FD}" srcOrd="0" destOrd="0" presId="urn:microsoft.com/office/officeart/2008/layout/LinedList"/>
    <dgm:cxn modelId="{7EBAD8D1-596F-48C5-81AE-947E3B3E2B55}" type="presParOf" srcId="{A62362BE-1B5C-403F-8CDE-38324942D716}" destId="{B6ED96BA-2E5F-488D-B196-49933EC8629E}" srcOrd="1" destOrd="0" presId="urn:microsoft.com/office/officeart/2008/layout/LinedList"/>
    <dgm:cxn modelId="{29287708-86EB-4C2A-8162-613627C1E177}" type="presParOf" srcId="{A62362BE-1B5C-403F-8CDE-38324942D716}" destId="{AACAC2BA-5B2D-4AA9-BAB5-321D6CDAEA01}" srcOrd="2" destOrd="0" presId="urn:microsoft.com/office/officeart/2008/layout/LinedList"/>
    <dgm:cxn modelId="{17590EDC-FD6B-4243-B888-3C8AEAD90A1D}" type="presParOf" srcId="{5D5079C5-61FF-468C-B180-B1BCC8B24680}" destId="{AC53C367-BABC-4B44-B682-9E1A4587720F}" srcOrd="8" destOrd="0" presId="urn:microsoft.com/office/officeart/2008/layout/LinedList"/>
    <dgm:cxn modelId="{022335D2-B332-4B57-A413-E3E9621CD5DE}" type="presParOf" srcId="{5D5079C5-61FF-468C-B180-B1BCC8B24680}" destId="{FD5F2362-DFBE-46FA-8919-602C72EC5FEC}" srcOrd="9" destOrd="0" presId="urn:microsoft.com/office/officeart/2008/layout/LinedList"/>
    <dgm:cxn modelId="{839BBFBB-66F4-4009-8F77-8923A35CAB12}" type="presParOf" srcId="{5D5079C5-61FF-468C-B180-B1BCC8B24680}" destId="{A5F88178-984B-4AED-9CBD-A24A38FFADEE}" srcOrd="10" destOrd="0" presId="urn:microsoft.com/office/officeart/2008/layout/LinedList"/>
    <dgm:cxn modelId="{E31D2E51-27A5-49FC-8FFA-73C19AA6BA30}" type="presParOf" srcId="{A5F88178-984B-4AED-9CBD-A24A38FFADEE}" destId="{F3DE94A6-8B0E-4823-A125-BC9CB30FDEB7}" srcOrd="0" destOrd="0" presId="urn:microsoft.com/office/officeart/2008/layout/LinedList"/>
    <dgm:cxn modelId="{9FC0187A-CEDA-4D36-8EE2-C2FB50233991}" type="presParOf" srcId="{A5F88178-984B-4AED-9CBD-A24A38FFADEE}" destId="{D3A8EBFB-4A98-4CE1-B8C0-007E1B9DB61C}" srcOrd="1" destOrd="0" presId="urn:microsoft.com/office/officeart/2008/layout/LinedList"/>
    <dgm:cxn modelId="{5FD4EE4C-08AF-4594-ACA2-FC591DEB83E8}" type="presParOf" srcId="{A5F88178-984B-4AED-9CBD-A24A38FFADEE}" destId="{94F20D3A-2FC7-4F4C-B436-F8F0E96017FE}" srcOrd="2" destOrd="0" presId="urn:microsoft.com/office/officeart/2008/layout/LinedList"/>
    <dgm:cxn modelId="{A9094F35-8022-428E-A785-0F5A211F98FF}" type="presParOf" srcId="{5D5079C5-61FF-468C-B180-B1BCC8B24680}" destId="{A697DED2-2DA0-478B-B84F-0ADF7AE4F898}" srcOrd="11" destOrd="0" presId="urn:microsoft.com/office/officeart/2008/layout/LinedList"/>
    <dgm:cxn modelId="{B16417FD-18B7-4FEE-BCE0-340C21AD4D0C}" type="presParOf" srcId="{5D5079C5-61FF-468C-B180-B1BCC8B24680}" destId="{40681DCF-9E56-4904-94EC-D2E08585D45A}" srcOrd="12" destOrd="0" presId="urn:microsoft.com/office/officeart/2008/layout/LinedList"/>
    <dgm:cxn modelId="{10D975AC-BA73-4953-B914-29C111AFC596}" type="presParOf" srcId="{5D5079C5-61FF-468C-B180-B1BCC8B24680}" destId="{0BBF1087-DCC6-40F5-B31A-6C337020D28A}" srcOrd="13" destOrd="0" presId="urn:microsoft.com/office/officeart/2008/layout/LinedList"/>
    <dgm:cxn modelId="{2D392C50-2AD2-4946-9612-2D0F1E8AC355}" type="presParOf" srcId="{0BBF1087-DCC6-40F5-B31A-6C337020D28A}" destId="{F0834CF1-57AF-4C7F-9109-FB701845BBB6}" srcOrd="0" destOrd="0" presId="urn:microsoft.com/office/officeart/2008/layout/LinedList"/>
    <dgm:cxn modelId="{6ED9EA13-031C-4A8E-841E-280EB5DF7C0F}" type="presParOf" srcId="{0BBF1087-DCC6-40F5-B31A-6C337020D28A}" destId="{105008EA-7BA6-4549-BEC5-D7FDAE79FCA8}" srcOrd="1" destOrd="0" presId="urn:microsoft.com/office/officeart/2008/layout/LinedList"/>
    <dgm:cxn modelId="{9EE00290-19F8-49B5-BD16-9BEF8505612B}" type="presParOf" srcId="{0BBF1087-DCC6-40F5-B31A-6C337020D28A}" destId="{289718AD-1281-4E36-A4D1-4F63840D87B1}" srcOrd="2" destOrd="0" presId="urn:microsoft.com/office/officeart/2008/layout/LinedList"/>
    <dgm:cxn modelId="{CE84C717-353D-49ED-A335-45E6E19253F4}" type="presParOf" srcId="{5D5079C5-61FF-468C-B180-B1BCC8B24680}" destId="{AA1DDD3C-AFAE-47B7-A2F1-09F31DD94E31}" srcOrd="14" destOrd="0" presId="urn:microsoft.com/office/officeart/2008/layout/LinedList"/>
    <dgm:cxn modelId="{B8C8F09C-1449-4027-857A-A4F69256DC98}" type="presParOf" srcId="{5D5079C5-61FF-468C-B180-B1BCC8B24680}" destId="{DEFBA35D-1977-467A-A5DF-6A0D48B07470}" srcOrd="15" destOrd="0" presId="urn:microsoft.com/office/officeart/2008/layout/LinedList"/>
    <dgm:cxn modelId="{2A3D7243-9A31-482A-9911-9F23B1D5C5DD}" type="presParOf" srcId="{5D5079C5-61FF-468C-B180-B1BCC8B24680}" destId="{40C2DFA5-9CE0-47C2-8C44-664BEBDFA7B5}" srcOrd="16" destOrd="0" presId="urn:microsoft.com/office/officeart/2008/layout/LinedList"/>
    <dgm:cxn modelId="{EEFBF28D-B20A-462C-8F48-5EC88F4D2F2E}" type="presParOf" srcId="{40C2DFA5-9CE0-47C2-8C44-664BEBDFA7B5}" destId="{AAA2ACF1-DACF-40C6-BE8E-7586C0110162}" srcOrd="0" destOrd="0" presId="urn:microsoft.com/office/officeart/2008/layout/LinedList"/>
    <dgm:cxn modelId="{A366F6AA-5F85-4064-8602-4CD83DA26466}" type="presParOf" srcId="{40C2DFA5-9CE0-47C2-8C44-664BEBDFA7B5}" destId="{54CACBF9-FC05-48CA-9C40-3037454259AE}" srcOrd="1" destOrd="0" presId="urn:microsoft.com/office/officeart/2008/layout/LinedList"/>
    <dgm:cxn modelId="{8DD6B791-EDA5-4D50-B056-465DD0D7FB7C}" type="presParOf" srcId="{40C2DFA5-9CE0-47C2-8C44-664BEBDFA7B5}" destId="{4E8147AC-B3DD-4782-8937-BD0829C33F04}" srcOrd="2" destOrd="0" presId="urn:microsoft.com/office/officeart/2008/layout/LinedList"/>
    <dgm:cxn modelId="{402CBA9D-2B59-45BF-84E7-B05CFA4F5F27}" type="presParOf" srcId="{5D5079C5-61FF-468C-B180-B1BCC8B24680}" destId="{2A76F9DE-0CF8-4696-866D-6AEA95A88834}" srcOrd="17" destOrd="0" presId="urn:microsoft.com/office/officeart/2008/layout/LinedList"/>
    <dgm:cxn modelId="{EDE716F6-CC8D-49DD-8D0E-644DFA647B5C}" type="presParOf" srcId="{5D5079C5-61FF-468C-B180-B1BCC8B24680}" destId="{7ABE0121-7AE3-4BA9-A2FC-68F76519DF6E}" srcOrd="18" destOrd="0" presId="urn:microsoft.com/office/officeart/2008/layout/LinedList"/>
    <dgm:cxn modelId="{4681DA74-4F15-4F66-8D1A-243693448B10}" type="presParOf" srcId="{5D5079C5-61FF-468C-B180-B1BCC8B24680}" destId="{C390C004-73D9-4022-B2E3-C071B71E27DB}" srcOrd="19" destOrd="0" presId="urn:microsoft.com/office/officeart/2008/layout/LinedList"/>
    <dgm:cxn modelId="{82F8CE19-C48B-4C8F-B99A-3FC0661D32EC}" type="presParOf" srcId="{C390C004-73D9-4022-B2E3-C071B71E27DB}" destId="{715906C0-6260-4827-AED8-8F8DBC713A44}" srcOrd="0" destOrd="0" presId="urn:microsoft.com/office/officeart/2008/layout/LinedList"/>
    <dgm:cxn modelId="{232882B9-1E52-4506-86E2-F848BA960FCB}" type="presParOf" srcId="{C390C004-73D9-4022-B2E3-C071B71E27DB}" destId="{08464675-5584-418C-BBB1-2EEDC17F7C23}" srcOrd="1" destOrd="0" presId="urn:microsoft.com/office/officeart/2008/layout/LinedList"/>
    <dgm:cxn modelId="{2B416FB1-B643-49C3-9ED4-A812F00C1D1E}" type="presParOf" srcId="{C390C004-73D9-4022-B2E3-C071B71E27DB}" destId="{4E482E53-E21D-4ADE-A424-3E0B8B5177E3}" srcOrd="2" destOrd="0" presId="urn:microsoft.com/office/officeart/2008/layout/LinedList"/>
    <dgm:cxn modelId="{5AF50F15-8023-4A50-B73D-841E0B061A9B}" type="presParOf" srcId="{5D5079C5-61FF-468C-B180-B1BCC8B24680}" destId="{0F73DF6C-2711-4660-ADFE-BD6054E447CC}" srcOrd="20" destOrd="0" presId="urn:microsoft.com/office/officeart/2008/layout/LinedList"/>
    <dgm:cxn modelId="{D431A725-8FB3-4F20-A8A6-0A73200D7D8D}" type="presParOf" srcId="{5D5079C5-61FF-468C-B180-B1BCC8B24680}" destId="{47801280-C0C4-457D-9C99-2A8D3B81DE93}" srcOrd="21" destOrd="0" presId="urn:microsoft.com/office/officeart/2008/layout/LinedList"/>
    <dgm:cxn modelId="{F9C4EDD9-8D52-46E2-A80D-96010310240B}" type="presParOf" srcId="{5D5079C5-61FF-468C-B180-B1BCC8B24680}" destId="{243B7B94-CCAD-469D-8181-72C697E90F9C}" srcOrd="22" destOrd="0" presId="urn:microsoft.com/office/officeart/2008/layout/LinedList"/>
    <dgm:cxn modelId="{15449DF3-FA8C-4E41-A9D0-7A704A01ED81}" type="presParOf" srcId="{243B7B94-CCAD-469D-8181-72C697E90F9C}" destId="{D8CD1F4C-F123-49DF-8FF7-F5110C23E9C2}" srcOrd="0" destOrd="0" presId="urn:microsoft.com/office/officeart/2008/layout/LinedList"/>
    <dgm:cxn modelId="{74BC1469-9F27-4F61-B2ED-401557C55733}" type="presParOf" srcId="{243B7B94-CCAD-469D-8181-72C697E90F9C}" destId="{26C586D6-6C0D-426F-9809-3D043EA3899A}" srcOrd="1" destOrd="0" presId="urn:microsoft.com/office/officeart/2008/layout/LinedList"/>
    <dgm:cxn modelId="{8AF2D767-2958-450A-8CD9-2BF972A00AE8}" type="presParOf" srcId="{243B7B94-CCAD-469D-8181-72C697E90F9C}" destId="{0786E721-61F6-46CE-89F7-506EF993FC3F}" srcOrd="2" destOrd="0" presId="urn:microsoft.com/office/officeart/2008/layout/LinedList"/>
    <dgm:cxn modelId="{0A1C6A61-2EDE-4A41-827A-12D62C145649}" type="presParOf" srcId="{5D5079C5-61FF-468C-B180-B1BCC8B24680}" destId="{9AB14ECA-ABC3-4FE5-9CD5-6D57F5938D02}" srcOrd="23" destOrd="0" presId="urn:microsoft.com/office/officeart/2008/layout/LinedList"/>
    <dgm:cxn modelId="{C69AE911-D9C1-4D57-9190-FF6D3AA1F3AD}" type="presParOf" srcId="{5D5079C5-61FF-468C-B180-B1BCC8B24680}" destId="{5071A5E3-FF7D-488D-AB93-F58967F8A89A}" srcOrd="24" destOrd="0" presId="urn:microsoft.com/office/officeart/2008/layout/LinedList"/>
    <dgm:cxn modelId="{732B5920-E748-4D2D-8C35-ADFE6B3EC0A6}" type="presParOf" srcId="{5D5079C5-61FF-468C-B180-B1BCC8B24680}" destId="{96BABFA2-5C3F-4D4C-991E-0C41E2A3669B}" srcOrd="25" destOrd="0" presId="urn:microsoft.com/office/officeart/2008/layout/LinedList"/>
    <dgm:cxn modelId="{BCD99854-4514-4570-938B-7E5A80A8BAD0}" type="presParOf" srcId="{96BABFA2-5C3F-4D4C-991E-0C41E2A3669B}" destId="{7E286B74-0DC8-4450-9613-7834EBDCC20A}" srcOrd="0" destOrd="0" presId="urn:microsoft.com/office/officeart/2008/layout/LinedList"/>
    <dgm:cxn modelId="{2F2F311C-F259-43A3-83FC-3F559929C273}" type="presParOf" srcId="{96BABFA2-5C3F-4D4C-991E-0C41E2A3669B}" destId="{6EF739EE-FFA6-4355-8BD5-F4A734186BA0}" srcOrd="1" destOrd="0" presId="urn:microsoft.com/office/officeart/2008/layout/LinedList"/>
    <dgm:cxn modelId="{BD135CF2-F9E7-46C4-BF90-4605BC9E2F2D}" type="presParOf" srcId="{96BABFA2-5C3F-4D4C-991E-0C41E2A3669B}" destId="{59588650-082F-407D-9B4D-9890FCE0C592}" srcOrd="2" destOrd="0" presId="urn:microsoft.com/office/officeart/2008/layout/LinedList"/>
    <dgm:cxn modelId="{DA7900B3-83D0-495C-A951-6844B09FFC59}" type="presParOf" srcId="{5D5079C5-61FF-468C-B180-B1BCC8B24680}" destId="{7A9CED7E-1D89-4049-84B9-6C4DB90E4E57}" srcOrd="26" destOrd="0" presId="urn:microsoft.com/office/officeart/2008/layout/LinedList"/>
    <dgm:cxn modelId="{06B30A09-95C3-46EA-AA3A-23CF22E6C0C8}" type="presParOf" srcId="{5D5079C5-61FF-468C-B180-B1BCC8B24680}" destId="{07F29CE7-C1B2-4F69-8E17-653969E1F626}" srcOrd="27"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5B795-A080-413A-8608-1C25AEC60A80}">
      <dsp:nvSpPr>
        <dsp:cNvPr id="0" name=""/>
        <dsp:cNvSpPr/>
      </dsp:nvSpPr>
      <dsp:spPr>
        <a:xfrm>
          <a:off x="0" y="0"/>
          <a:ext cx="914480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169B40-ECE5-41B7-BA5F-8E3429DA6EAE}">
      <dsp:nvSpPr>
        <dsp:cNvPr id="0" name=""/>
        <dsp:cNvSpPr/>
      </dsp:nvSpPr>
      <dsp:spPr>
        <a:xfrm>
          <a:off x="0" y="0"/>
          <a:ext cx="2883248" cy="5174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b="1" u="sng" kern="1200" dirty="0">
              <a:solidFill>
                <a:schemeClr val="tx2"/>
              </a:solidFill>
            </a:rPr>
            <a:t>API, Applicatifs et Architecture</a:t>
          </a:r>
        </a:p>
      </dsp:txBody>
      <dsp:txXfrm>
        <a:off x="0" y="0"/>
        <a:ext cx="2883248" cy="5174572"/>
      </dsp:txXfrm>
    </dsp:sp>
    <dsp:sp modelId="{E39DAAF7-E760-4F98-9500-F71187AE4B47}">
      <dsp:nvSpPr>
        <dsp:cNvPr id="0" name=""/>
        <dsp:cNvSpPr/>
      </dsp:nvSpPr>
      <dsp:spPr>
        <a:xfrm>
          <a:off x="3000595" y="27224"/>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SpringBoot</a:t>
          </a:r>
          <a:r>
            <a:rPr lang="fr-FR" sz="1800" b="1" kern="1200" dirty="0">
              <a:solidFill>
                <a:schemeClr val="tx2"/>
              </a:solidFill>
            </a:rPr>
            <a:t> 2.4.9</a:t>
          </a:r>
        </a:p>
      </dsp:txBody>
      <dsp:txXfrm>
        <a:off x="3000595" y="27224"/>
        <a:ext cx="6141130" cy="544492"/>
      </dsp:txXfrm>
    </dsp:sp>
    <dsp:sp modelId="{03985DF9-09EE-420C-80CE-B84217CD99DB}">
      <dsp:nvSpPr>
        <dsp:cNvPr id="0" name=""/>
        <dsp:cNvSpPr/>
      </dsp:nvSpPr>
      <dsp:spPr>
        <a:xfrm>
          <a:off x="2883248" y="571716"/>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2692EF-7316-4FBC-8321-6EFECDA0D9DD}">
      <dsp:nvSpPr>
        <dsp:cNvPr id="0" name=""/>
        <dsp:cNvSpPr/>
      </dsp:nvSpPr>
      <dsp:spPr>
        <a:xfrm>
          <a:off x="3000595" y="598941"/>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Java 8</a:t>
          </a:r>
          <a:endParaRPr lang="fr-FR" sz="1600" kern="1200" dirty="0"/>
        </a:p>
      </dsp:txBody>
      <dsp:txXfrm>
        <a:off x="3000595" y="598941"/>
        <a:ext cx="6141130" cy="544492"/>
      </dsp:txXfrm>
    </dsp:sp>
    <dsp:sp modelId="{AB2AB4EC-389F-42C3-AFD8-25F7C6897BE2}">
      <dsp:nvSpPr>
        <dsp:cNvPr id="0" name=""/>
        <dsp:cNvSpPr/>
      </dsp:nvSpPr>
      <dsp:spPr>
        <a:xfrm>
          <a:off x="2883248" y="1143433"/>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ED96BA-2E5F-488D-B196-49933EC8629E}">
      <dsp:nvSpPr>
        <dsp:cNvPr id="0" name=""/>
        <dsp:cNvSpPr/>
      </dsp:nvSpPr>
      <dsp:spPr>
        <a:xfrm>
          <a:off x="3000595" y="1170658"/>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Maven</a:t>
          </a:r>
          <a:endParaRPr lang="fr-FR" sz="2000" kern="1200" dirty="0"/>
        </a:p>
      </dsp:txBody>
      <dsp:txXfrm>
        <a:off x="3000595" y="1170658"/>
        <a:ext cx="6141130" cy="544492"/>
      </dsp:txXfrm>
    </dsp:sp>
    <dsp:sp modelId="{AC53C367-BABC-4B44-B682-9E1A4587720F}">
      <dsp:nvSpPr>
        <dsp:cNvPr id="0" name=""/>
        <dsp:cNvSpPr/>
      </dsp:nvSpPr>
      <dsp:spPr>
        <a:xfrm>
          <a:off x="2883248" y="1715150"/>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A8EBFB-4A98-4CE1-B8C0-007E1B9DB61C}">
      <dsp:nvSpPr>
        <dsp:cNvPr id="0" name=""/>
        <dsp:cNvSpPr/>
      </dsp:nvSpPr>
      <dsp:spPr>
        <a:xfrm>
          <a:off x="3000595" y="1742375"/>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ElasticSearch</a:t>
          </a:r>
          <a:r>
            <a:rPr lang="fr-FR" sz="1600" b="1" kern="1200" dirty="0">
              <a:solidFill>
                <a:schemeClr val="tx2"/>
              </a:solidFill>
            </a:rPr>
            <a:t> 7,12</a:t>
          </a:r>
          <a:endParaRPr lang="fr-FR" sz="1600" kern="1200" dirty="0"/>
        </a:p>
      </dsp:txBody>
      <dsp:txXfrm>
        <a:off x="3000595" y="1742375"/>
        <a:ext cx="6141130" cy="544492"/>
      </dsp:txXfrm>
    </dsp:sp>
    <dsp:sp modelId="{A697DED2-2DA0-478B-B84F-0ADF7AE4F898}">
      <dsp:nvSpPr>
        <dsp:cNvPr id="0" name=""/>
        <dsp:cNvSpPr/>
      </dsp:nvSpPr>
      <dsp:spPr>
        <a:xfrm>
          <a:off x="2883248" y="2286867"/>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5008EA-7BA6-4549-BEC5-D7FDAE79FCA8}">
      <dsp:nvSpPr>
        <dsp:cNvPr id="0" name=""/>
        <dsp:cNvSpPr/>
      </dsp:nvSpPr>
      <dsp:spPr>
        <a:xfrm>
          <a:off x="3000595" y="2314092"/>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Angular</a:t>
          </a:r>
          <a:r>
            <a:rPr lang="fr-FR" sz="1600" b="1" kern="1200" dirty="0">
              <a:solidFill>
                <a:schemeClr val="tx2"/>
              </a:solidFill>
            </a:rPr>
            <a:t> 11</a:t>
          </a:r>
          <a:endParaRPr lang="fr-FR" sz="1600" kern="1200" dirty="0"/>
        </a:p>
      </dsp:txBody>
      <dsp:txXfrm>
        <a:off x="3000595" y="2314092"/>
        <a:ext cx="6141130" cy="544492"/>
      </dsp:txXfrm>
    </dsp:sp>
    <dsp:sp modelId="{AA1DDD3C-AFAE-47B7-A2F1-09F31DD94E31}">
      <dsp:nvSpPr>
        <dsp:cNvPr id="0" name=""/>
        <dsp:cNvSpPr/>
      </dsp:nvSpPr>
      <dsp:spPr>
        <a:xfrm>
          <a:off x="2883248" y="2858584"/>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CACBF9-FC05-48CA-9C40-3037454259AE}">
      <dsp:nvSpPr>
        <dsp:cNvPr id="0" name=""/>
        <dsp:cNvSpPr/>
      </dsp:nvSpPr>
      <dsp:spPr>
        <a:xfrm>
          <a:off x="3000595" y="2885809"/>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Bootstrap</a:t>
          </a:r>
          <a:endParaRPr lang="fr-FR" sz="1600" kern="1200" dirty="0"/>
        </a:p>
      </dsp:txBody>
      <dsp:txXfrm>
        <a:off x="3000595" y="2885809"/>
        <a:ext cx="6141130" cy="544492"/>
      </dsp:txXfrm>
    </dsp:sp>
    <dsp:sp modelId="{2A76F9DE-0CF8-4696-866D-6AEA95A88834}">
      <dsp:nvSpPr>
        <dsp:cNvPr id="0" name=""/>
        <dsp:cNvSpPr/>
      </dsp:nvSpPr>
      <dsp:spPr>
        <a:xfrm>
          <a:off x="2883248" y="3430301"/>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464675-5584-418C-BBB1-2EEDC17F7C23}">
      <dsp:nvSpPr>
        <dsp:cNvPr id="0" name=""/>
        <dsp:cNvSpPr/>
      </dsp:nvSpPr>
      <dsp:spPr>
        <a:xfrm>
          <a:off x="3000595" y="3457526"/>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Azure PostgreSQL 10</a:t>
          </a:r>
          <a:endParaRPr lang="fr-FR" sz="1600" kern="1200" dirty="0"/>
        </a:p>
      </dsp:txBody>
      <dsp:txXfrm>
        <a:off x="3000595" y="3457526"/>
        <a:ext cx="6141130" cy="544492"/>
      </dsp:txXfrm>
    </dsp:sp>
    <dsp:sp modelId="{0F73DF6C-2711-4660-ADFE-BD6054E447CC}">
      <dsp:nvSpPr>
        <dsp:cNvPr id="0" name=""/>
        <dsp:cNvSpPr/>
      </dsp:nvSpPr>
      <dsp:spPr>
        <a:xfrm>
          <a:off x="2883248" y="4002018"/>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C586D6-6C0D-426F-9809-3D043EA3899A}">
      <dsp:nvSpPr>
        <dsp:cNvPr id="0" name=""/>
        <dsp:cNvSpPr/>
      </dsp:nvSpPr>
      <dsp:spPr>
        <a:xfrm>
          <a:off x="3000595" y="4029243"/>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Docker</a:t>
          </a:r>
          <a:endParaRPr lang="fr-FR" sz="2200" kern="1200" dirty="0"/>
        </a:p>
      </dsp:txBody>
      <dsp:txXfrm>
        <a:off x="3000595" y="4029243"/>
        <a:ext cx="6141130" cy="544492"/>
      </dsp:txXfrm>
    </dsp:sp>
    <dsp:sp modelId="{9AB14ECA-ABC3-4FE5-9CD5-6D57F5938D02}">
      <dsp:nvSpPr>
        <dsp:cNvPr id="0" name=""/>
        <dsp:cNvSpPr/>
      </dsp:nvSpPr>
      <dsp:spPr>
        <a:xfrm>
          <a:off x="2883248" y="4573735"/>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F739EE-FFA6-4355-8BD5-F4A734186BA0}">
      <dsp:nvSpPr>
        <dsp:cNvPr id="0" name=""/>
        <dsp:cNvSpPr/>
      </dsp:nvSpPr>
      <dsp:spPr>
        <a:xfrm>
          <a:off x="3000595" y="4600960"/>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Azure </a:t>
          </a:r>
          <a:r>
            <a:rPr lang="fr-FR" sz="1600" b="1" kern="1200" dirty="0" err="1">
              <a:solidFill>
                <a:schemeClr val="tx2"/>
              </a:solidFill>
            </a:rPr>
            <a:t>Kubernetes</a:t>
          </a:r>
          <a:r>
            <a:rPr lang="fr-FR" sz="1600" b="1" kern="1200" dirty="0">
              <a:solidFill>
                <a:schemeClr val="tx2"/>
              </a:solidFill>
            </a:rPr>
            <a:t> Services </a:t>
          </a:r>
          <a:endParaRPr lang="fr-FR" sz="1600" kern="1200" dirty="0"/>
        </a:p>
      </dsp:txBody>
      <dsp:txXfrm>
        <a:off x="3000595" y="4600960"/>
        <a:ext cx="6141130" cy="544492"/>
      </dsp:txXfrm>
    </dsp:sp>
    <dsp:sp modelId="{7A9CED7E-1D89-4049-84B9-6C4DB90E4E57}">
      <dsp:nvSpPr>
        <dsp:cNvPr id="0" name=""/>
        <dsp:cNvSpPr/>
      </dsp:nvSpPr>
      <dsp:spPr>
        <a:xfrm>
          <a:off x="2883248" y="5145452"/>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28F78C6-9F51-47F5-9D9F-4B899C5520F0}" type="datetimeFigureOut">
              <a:rPr lang="fr-FR" smtClean="0"/>
              <a:t>22/08/2022</a:t>
            </a:fld>
            <a:endParaRPr lang="fr-FR"/>
          </a:p>
        </p:txBody>
      </p:sp>
      <p:sp>
        <p:nvSpPr>
          <p:cNvPr id="4" name="Espace réservé de l'image des diapositives 3"/>
          <p:cNvSpPr>
            <a:spLocks noGrp="1" noRot="1" noChangeAspect="1"/>
          </p:cNvSpPr>
          <p:nvPr>
            <p:ph type="sldImg" idx="2"/>
          </p:nvPr>
        </p:nvSpPr>
        <p:spPr>
          <a:xfrm>
            <a:off x="981075" y="1241425"/>
            <a:ext cx="48355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2BFB1C8A-FDB3-44D0-B39F-2BBFCAFF8782}" type="slidenum">
              <a:rPr lang="fr-FR" smtClean="0"/>
              <a:t>‹N°›</a:t>
            </a:fld>
            <a:endParaRPr lang="fr-FR"/>
          </a:p>
        </p:txBody>
      </p:sp>
    </p:spTree>
    <p:extLst>
      <p:ext uri="{BB962C8B-B14F-4D97-AF65-F5344CB8AC3E}">
        <p14:creationId xmlns:p14="http://schemas.microsoft.com/office/powerpoint/2010/main" val="2733979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5</a:t>
            </a:fld>
            <a:endParaRPr lang="fr-FR"/>
          </a:p>
        </p:txBody>
      </p:sp>
    </p:spTree>
    <p:extLst>
      <p:ext uri="{BB962C8B-B14F-4D97-AF65-F5344CB8AC3E}">
        <p14:creationId xmlns:p14="http://schemas.microsoft.com/office/powerpoint/2010/main" val="11585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19</a:t>
            </a:fld>
            <a:endParaRPr lang="fr-FR"/>
          </a:p>
        </p:txBody>
      </p:sp>
    </p:spTree>
    <p:extLst>
      <p:ext uri="{BB962C8B-B14F-4D97-AF65-F5344CB8AC3E}">
        <p14:creationId xmlns:p14="http://schemas.microsoft.com/office/powerpoint/2010/main" val="3583428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69</a:t>
            </a:fld>
            <a:endParaRPr lang="fr-FR"/>
          </a:p>
        </p:txBody>
      </p:sp>
    </p:spTree>
    <p:extLst>
      <p:ext uri="{BB962C8B-B14F-4D97-AF65-F5344CB8AC3E}">
        <p14:creationId xmlns:p14="http://schemas.microsoft.com/office/powerpoint/2010/main" val="1710295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70</a:t>
            </a:fld>
            <a:endParaRPr lang="fr-FR"/>
          </a:p>
        </p:txBody>
      </p:sp>
    </p:spTree>
    <p:extLst>
      <p:ext uri="{BB962C8B-B14F-4D97-AF65-F5344CB8AC3E}">
        <p14:creationId xmlns:p14="http://schemas.microsoft.com/office/powerpoint/2010/main" val="494832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71</a:t>
            </a:fld>
            <a:endParaRPr lang="fr-FR"/>
          </a:p>
        </p:txBody>
      </p:sp>
    </p:spTree>
    <p:extLst>
      <p:ext uri="{BB962C8B-B14F-4D97-AF65-F5344CB8AC3E}">
        <p14:creationId xmlns:p14="http://schemas.microsoft.com/office/powerpoint/2010/main" val="1752293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4.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re">
    <p:spTree>
      <p:nvGrpSpPr>
        <p:cNvPr id="1" name=""/>
        <p:cNvGrpSpPr/>
        <p:nvPr/>
      </p:nvGrpSpPr>
      <p:grpSpPr>
        <a:xfrm>
          <a:off x="0" y="0"/>
          <a:ext cx="0" cy="0"/>
          <a:chOff x="0" y="0"/>
          <a:chExt cx="0" cy="0"/>
        </a:xfrm>
      </p:grpSpPr>
      <p:sp>
        <p:nvSpPr>
          <p:cNvPr id="2" name="Title 1"/>
          <p:cNvSpPr>
            <a:spLocks noGrp="1"/>
          </p:cNvSpPr>
          <p:nvPr>
            <p:ph type="ctrTitle"/>
          </p:nvPr>
        </p:nvSpPr>
        <p:spPr>
          <a:xfrm>
            <a:off x="684688" y="1271557"/>
            <a:ext cx="8536636" cy="1631033"/>
          </a:xfrm>
        </p:spPr>
        <p:txBody>
          <a:bodyPr anchor="b">
            <a:normAutofit/>
          </a:bodyPr>
          <a:lstStyle>
            <a:lvl1pPr algn="ctr">
              <a:defRPr sz="4000"/>
            </a:lvl1pPr>
          </a:lstStyle>
          <a:p>
            <a:r>
              <a:rPr lang="fr-FR"/>
              <a:t>Modifiez le style du titre</a:t>
            </a:r>
            <a:endParaRPr lang="en-US"/>
          </a:p>
        </p:txBody>
      </p:sp>
      <p:sp>
        <p:nvSpPr>
          <p:cNvPr id="3" name="Subtitle 2"/>
          <p:cNvSpPr>
            <a:spLocks noGrp="1"/>
          </p:cNvSpPr>
          <p:nvPr>
            <p:ph type="subTitle" idx="1"/>
          </p:nvPr>
        </p:nvSpPr>
        <p:spPr>
          <a:xfrm>
            <a:off x="684688" y="3226182"/>
            <a:ext cx="8536636" cy="1341488"/>
          </a:xfrm>
        </p:spPr>
        <p:txBody>
          <a:bodyPr/>
          <a:lstStyle>
            <a:lvl1pPr marL="0" indent="0" algn="ctr">
              <a:lnSpc>
                <a:spcPct val="90000"/>
              </a:lnSpc>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cxnSp>
        <p:nvCxnSpPr>
          <p:cNvPr id="8" name="Straight Connector 12"/>
          <p:cNvCxnSpPr/>
          <p:nvPr userDrawn="1"/>
        </p:nvCxnSpPr>
        <p:spPr>
          <a:xfrm>
            <a:off x="4039681" y="3069330"/>
            <a:ext cx="1824429" cy="0"/>
          </a:xfrm>
          <a:prstGeom prst="line">
            <a:avLst/>
          </a:prstGeom>
          <a:ln w="19050" cap="rnd" cmpd="sng">
            <a:solidFill>
              <a:schemeClr val="accent1"/>
            </a:solidFill>
            <a:round/>
          </a:ln>
          <a:effectLst/>
        </p:spPr>
        <p:style>
          <a:lnRef idx="2">
            <a:schemeClr val="accent1"/>
          </a:lnRef>
          <a:fillRef idx="0">
            <a:schemeClr val="accent1"/>
          </a:fillRef>
          <a:effectRef idx="1">
            <a:schemeClr val="accent1"/>
          </a:effectRef>
          <a:fontRef idx="minor">
            <a:schemeClr val="tx1"/>
          </a:fontRef>
        </p:style>
      </p:cxnSp>
      <p:sp>
        <p:nvSpPr>
          <p:cNvPr id="18" name="TextBox 11"/>
          <p:cNvSpPr txBox="1"/>
          <p:nvPr userDrawn="1"/>
        </p:nvSpPr>
        <p:spPr>
          <a:xfrm>
            <a:off x="0" y="6494481"/>
            <a:ext cx="9906000" cy="36352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5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4" name="Date Placeholder 3"/>
          <p:cNvSpPr>
            <a:spLocks noGrp="1"/>
          </p:cNvSpPr>
          <p:nvPr>
            <p:ph type="dt" sz="half" idx="10"/>
          </p:nvPr>
        </p:nvSpPr>
        <p:spPr>
          <a:xfrm>
            <a:off x="139047" y="6559609"/>
            <a:ext cx="3458496" cy="230900"/>
          </a:xfrm>
        </p:spPr>
        <p:txBody>
          <a:bodyPr lIns="0" tIns="0" rIns="0" bIns="0"/>
          <a:lstStyle>
            <a:lvl1pPr algn="l">
              <a:defRPr>
                <a:solidFill>
                  <a:schemeClr val="bg1"/>
                </a:solidFill>
              </a:defRPr>
            </a:lvl1pPr>
          </a:lstStyle>
          <a:p>
            <a:endParaRPr lang="fr-F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790661" y="5798340"/>
            <a:ext cx="784195" cy="552923"/>
          </a:xfrm>
          <a:prstGeom prst="rect">
            <a:avLst/>
          </a:prstGeom>
        </p:spPr>
      </p:pic>
    </p:spTree>
    <p:extLst>
      <p:ext uri="{BB962C8B-B14F-4D97-AF65-F5344CB8AC3E}">
        <p14:creationId xmlns:p14="http://schemas.microsoft.com/office/powerpoint/2010/main" val="3008593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xte + image 4">
    <p:spTree>
      <p:nvGrpSpPr>
        <p:cNvPr id="1" name=""/>
        <p:cNvGrpSpPr/>
        <p:nvPr/>
      </p:nvGrpSpPr>
      <p:grpSpPr>
        <a:xfrm>
          <a:off x="0" y="0"/>
          <a:ext cx="0" cy="0"/>
          <a:chOff x="0" y="0"/>
          <a:chExt cx="0" cy="0"/>
        </a:xfrm>
      </p:grpSpPr>
      <p:pic>
        <p:nvPicPr>
          <p:cNvPr id="14"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055419"/>
            <a:ext cx="9905999" cy="1802582"/>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7903018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3857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5720065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568821" y="3581017"/>
            <a:ext cx="8768358"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Habilitations et </a:t>
            </a:r>
            <a:r>
              <a:rPr lang="en-US" noProof="0" dirty="0" err="1"/>
              <a:t>Confidentialité</a:t>
            </a:r>
            <a:r>
              <a:rPr lang="en-US" noProof="0" dirty="0"/>
              <a:t> IKOS</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9116043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1"/>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12" name="object 5">
            <a:extLst>
              <a:ext uri="{FF2B5EF4-FFF2-40B4-BE49-F238E27FC236}">
                <a16:creationId xmlns:a16="http://schemas.microsoft.com/office/drawing/2014/main" id="{8F84A533-D15F-4251-B825-30C4967127B7}"/>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14" name="object 6">
            <a:extLst>
              <a:ext uri="{FF2B5EF4-FFF2-40B4-BE49-F238E27FC236}">
                <a16:creationId xmlns:a16="http://schemas.microsoft.com/office/drawing/2014/main" id="{5815314C-9423-41A5-BEA4-E339EE8896A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6"/>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en-US" sz="609" dirty="0"/>
          </a:p>
        </p:txBody>
      </p:sp>
    </p:spTree>
    <p:extLst>
      <p:ext uri="{BB962C8B-B14F-4D97-AF65-F5344CB8AC3E}">
        <p14:creationId xmlns:p14="http://schemas.microsoft.com/office/powerpoint/2010/main" val="41478016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dirty="0"/>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859135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4"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1"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4"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1"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en-US" dirty="0"/>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3819620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4"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4"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4"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4"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1"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1"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1"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1"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4"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1"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en-US" dirty="0"/>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35730361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070403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318824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129845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e + image 5">
    <p:spTree>
      <p:nvGrpSpPr>
        <p:cNvPr id="1" name=""/>
        <p:cNvGrpSpPr/>
        <p:nvPr/>
      </p:nvGrpSpPr>
      <p:grpSpPr>
        <a:xfrm>
          <a:off x="0" y="0"/>
          <a:ext cx="0" cy="0"/>
          <a:chOff x="0" y="0"/>
          <a:chExt cx="0" cy="0"/>
        </a:xfrm>
      </p:grpSpPr>
      <p:pic>
        <p:nvPicPr>
          <p:cNvPr id="11" name="Picture 9" descr="iStock_000006458257XSmall.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067300"/>
            <a:ext cx="9906000" cy="1866063"/>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30857855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9705112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2863986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en-US" dirty="0"/>
          </a:p>
        </p:txBody>
      </p:sp>
      <p:sp>
        <p:nvSpPr>
          <p:cNvPr id="5" name="object 8">
            <a:extLst>
              <a:ext uri="{FF2B5EF4-FFF2-40B4-BE49-F238E27FC236}">
                <a16:creationId xmlns:a16="http://schemas.microsoft.com/office/drawing/2014/main" id="{9EE1458B-1ACC-4A60-A6DA-3A183AD4A70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6" name="object 9">
            <a:extLst>
              <a:ext uri="{FF2B5EF4-FFF2-40B4-BE49-F238E27FC236}">
                <a16:creationId xmlns:a16="http://schemas.microsoft.com/office/drawing/2014/main" id="{C14AF817-4FA3-4511-BF85-552078C6E679}"/>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731"/>
          </a:p>
        </p:txBody>
      </p:sp>
      <p:sp>
        <p:nvSpPr>
          <p:cNvPr id="7" name="object 10">
            <a:extLst>
              <a:ext uri="{FF2B5EF4-FFF2-40B4-BE49-F238E27FC236}">
                <a16:creationId xmlns:a16="http://schemas.microsoft.com/office/drawing/2014/main" id="{C87F872C-9C1D-4419-83CD-C89DB3A9AD0E}"/>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731"/>
          </a:p>
        </p:txBody>
      </p:sp>
    </p:spTree>
    <p:extLst>
      <p:ext uri="{BB962C8B-B14F-4D97-AF65-F5344CB8AC3E}">
        <p14:creationId xmlns:p14="http://schemas.microsoft.com/office/powerpoint/2010/main" val="29805990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3640748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0557596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72138157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0026251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207595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28388148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userDrawn="1"/>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0"/>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51363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 col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2423" y="1248355"/>
            <a:ext cx="4210050" cy="523026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026636" y="1248355"/>
            <a:ext cx="4210050" cy="500172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74878169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12944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userDrawn="1"/>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5" y="2743200"/>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2562419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6"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6"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4329705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userDrawn="1"/>
        </p:nvSpPr>
        <p:spPr>
          <a:xfrm>
            <a:off x="8408712"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731"/>
          </a:p>
        </p:txBody>
      </p:sp>
      <p:sp>
        <p:nvSpPr>
          <p:cNvPr id="6" name="object 8">
            <a:extLst>
              <a:ext uri="{FF2B5EF4-FFF2-40B4-BE49-F238E27FC236}">
                <a16:creationId xmlns:a16="http://schemas.microsoft.com/office/drawing/2014/main" id="{751A90F7-4173-4539-90AE-F4A8B177F34B}"/>
              </a:ext>
            </a:extLst>
          </p:cNvPr>
          <p:cNvSpPr/>
          <p:nvPr userDrawn="1"/>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731"/>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731"/>
          </a:p>
        </p:txBody>
      </p:sp>
      <p:sp>
        <p:nvSpPr>
          <p:cNvPr id="26" name="object 25">
            <a:extLst>
              <a:ext uri="{FF2B5EF4-FFF2-40B4-BE49-F238E27FC236}">
                <a16:creationId xmlns:a16="http://schemas.microsoft.com/office/drawing/2014/main" id="{B878D6D7-A21E-4916-A1DB-9ADACBC53B10}"/>
              </a:ext>
            </a:extLst>
          </p:cNvPr>
          <p:cNvSpPr/>
          <p:nvPr userDrawn="1"/>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731"/>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0"/>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3"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6"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67452598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Tree>
    <p:extLst>
      <p:ext uri="{BB962C8B-B14F-4D97-AF65-F5344CB8AC3E}">
        <p14:creationId xmlns:p14="http://schemas.microsoft.com/office/powerpoint/2010/main" val="141158315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213" y="3713307"/>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40946951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Dark End">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37348805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3857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Intercalaire 1">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
            <a:ext cx="9906000" cy="6857999"/>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40453776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Intercalaire 5">
    <p:spTree>
      <p:nvGrpSpPr>
        <p:cNvPr id="1" name=""/>
        <p:cNvGrpSpPr/>
        <p:nvPr/>
      </p:nvGrpSpPr>
      <p:grpSpPr>
        <a:xfrm>
          <a:off x="0" y="0"/>
          <a:ext cx="0" cy="0"/>
          <a:chOff x="0" y="0"/>
          <a:chExt cx="0" cy="0"/>
        </a:xfrm>
      </p:grpSpPr>
      <p:pic>
        <p:nvPicPr>
          <p:cNvPr id="5124" name="Picture 4" descr="Résultat de recherche d'images pour &quot;business meeting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
          <a:stretch/>
        </p:blipFill>
        <p:spPr bwMode="auto">
          <a:xfrm>
            <a:off x="0" y="-1"/>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19963389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s avec tit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2423" y="1741839"/>
            <a:ext cx="4210050" cy="473678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026636" y="1741839"/>
            <a:ext cx="4210050" cy="450823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
        <p:nvSpPr>
          <p:cNvPr id="8" name="Text Placeholder 2"/>
          <p:cNvSpPr>
            <a:spLocks noGrp="1"/>
          </p:cNvSpPr>
          <p:nvPr>
            <p:ph type="body" idx="13"/>
          </p:nvPr>
        </p:nvSpPr>
        <p:spPr>
          <a:xfrm>
            <a:off x="619432" y="1157826"/>
            <a:ext cx="4215118" cy="532318"/>
          </a:xfrm>
        </p:spPr>
        <p:txBody>
          <a:bodyPr anchor="b">
            <a:noAutofit/>
          </a:bodyPr>
          <a:lstStyle>
            <a:lvl1pPr marL="0" indent="0">
              <a:lnSpc>
                <a:spcPct val="80000"/>
              </a:lnSpc>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9" name="Text Placeholder 4"/>
          <p:cNvSpPr>
            <a:spLocks noGrp="1"/>
          </p:cNvSpPr>
          <p:nvPr>
            <p:ph type="body" sz="quarter" idx="3"/>
          </p:nvPr>
        </p:nvSpPr>
        <p:spPr>
          <a:xfrm>
            <a:off x="5026636" y="1157826"/>
            <a:ext cx="4216952" cy="532318"/>
          </a:xfrm>
        </p:spPr>
        <p:txBody>
          <a:bodyPr anchor="b">
            <a:noAutofit/>
          </a:bodyPr>
          <a:lstStyle>
            <a:lvl1pPr marL="0" indent="0">
              <a:lnSpc>
                <a:spcPct val="80000"/>
              </a:lnSpc>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Tree>
    <p:extLst>
      <p:ext uri="{BB962C8B-B14F-4D97-AF65-F5344CB8AC3E}">
        <p14:creationId xmlns:p14="http://schemas.microsoft.com/office/powerpoint/2010/main" val="14231304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3" name="Footer Placeholder 4">
            <a:extLst>
              <a:ext uri="{FF2B5EF4-FFF2-40B4-BE49-F238E27FC236}">
                <a16:creationId xmlns:a16="http://schemas.microsoft.com/office/drawing/2014/main" id="{9582E72F-5299-445D-AA7E-96F5B70AF5B2}"/>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57200658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a:t>Heading</a:t>
            </a:r>
          </a:p>
        </p:txBody>
      </p:sp>
      <p:sp>
        <p:nvSpPr>
          <p:cNvPr id="10" name="Footer Placeholder 4">
            <a:extLst>
              <a:ext uri="{FF2B5EF4-FFF2-40B4-BE49-F238E27FC236}">
                <a16:creationId xmlns:a16="http://schemas.microsoft.com/office/drawing/2014/main" id="{CDB9ADED-DF4F-4FC6-A076-1C2DFF1798B5}"/>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7070403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5699" y="382623"/>
            <a:ext cx="7561065" cy="352197"/>
          </a:xfrm>
          <a:prstGeom prst="rect">
            <a:avLst/>
          </a:prstGeom>
        </p:spPr>
        <p:txBody>
          <a:bodyPr wrap="square" lIns="0" tIns="14400" rIns="0" bIns="0">
            <a:spAutoFit/>
          </a:bodyPr>
          <a:lstStyle>
            <a:lvl1pPr algn="l">
              <a:defRPr sz="2194"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5699" y="1371600"/>
            <a:ext cx="8694148" cy="1422106"/>
          </a:xfrm>
        </p:spPr>
        <p:txBody>
          <a:bodyPr wrap="square">
            <a:spAutoFit/>
          </a:bodyPr>
          <a:lstStyle>
            <a:lvl1pPr>
              <a:defRPr/>
            </a:lvl1pPr>
            <a:lvl2pPr>
              <a:defRPr/>
            </a:lvl2pPr>
            <a:lvl3pPr>
              <a:defRPr/>
            </a:lvl3pPr>
            <a:lvl4pPr>
              <a:defRPr/>
            </a:lvl4pPr>
            <a:lvl5pPr>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6" name="Footer Placeholder 4">
            <a:extLst>
              <a:ext uri="{FF2B5EF4-FFF2-40B4-BE49-F238E27FC236}">
                <a16:creationId xmlns:a16="http://schemas.microsoft.com/office/drawing/2014/main" id="{1E7B67AD-CC0A-4B52-BABC-C439F887D42F}"/>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23640748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5699" y="1379943"/>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6" name="Footer Placeholder 4">
            <a:extLst>
              <a:ext uri="{FF2B5EF4-FFF2-40B4-BE49-F238E27FC236}">
                <a16:creationId xmlns:a16="http://schemas.microsoft.com/office/drawing/2014/main" id="{E1F0E40C-C0B6-4FE3-BCC5-C2B48E5D6C4E}"/>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
        <p:nvSpPr>
          <p:cNvPr id="7" name="Holder 2">
            <a:extLst>
              <a:ext uri="{FF2B5EF4-FFF2-40B4-BE49-F238E27FC236}">
                <a16:creationId xmlns:a16="http://schemas.microsoft.com/office/drawing/2014/main" id="{D79436BD-1BEC-4D7D-B562-AB3BD6287996}"/>
              </a:ext>
            </a:extLst>
          </p:cNvPr>
          <p:cNvSpPr>
            <a:spLocks noGrp="1"/>
          </p:cNvSpPr>
          <p:nvPr>
            <p:ph type="ctrTitle" hasCustomPrompt="1"/>
          </p:nvPr>
        </p:nvSpPr>
        <p:spPr>
          <a:xfrm>
            <a:off x="545699" y="382623"/>
            <a:ext cx="7561065" cy="352197"/>
          </a:xfrm>
          <a:prstGeom prst="rect">
            <a:avLst/>
          </a:prstGeom>
        </p:spPr>
        <p:txBody>
          <a:bodyPr wrap="square" lIns="0" tIns="14400" rIns="0" bIns="0">
            <a:spAutoFit/>
          </a:bodyPr>
          <a:lstStyle>
            <a:lvl1pPr algn="l">
              <a:defRPr sz="2194" b="1">
                <a:solidFill>
                  <a:schemeClr val="accent2"/>
                </a:solidFill>
              </a:defRPr>
            </a:lvl1pPr>
          </a:lstStyle>
          <a:p>
            <a:r>
              <a:rPr lang="en-US" noProof="0"/>
              <a:t>Slide title</a:t>
            </a:r>
          </a:p>
        </p:txBody>
      </p:sp>
    </p:spTree>
    <p:extLst>
      <p:ext uri="{BB962C8B-B14F-4D97-AF65-F5344CB8AC3E}">
        <p14:creationId xmlns:p14="http://schemas.microsoft.com/office/powerpoint/2010/main" val="205575963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a:solidFill>
                  <a:srgbClr val="EF4641"/>
                </a:solidFill>
                <a:latin typeface="Verdana" panose="020B0604030504040204" pitchFamily="34" charset="0"/>
                <a:cs typeface="Poppins ExtraBold"/>
              </a:rPr>
              <a:t>inetum.world</a:t>
            </a:r>
            <a:endParaRPr sz="1341">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34" name="Footer Placeholder 4">
            <a:extLst>
              <a:ext uri="{FF2B5EF4-FFF2-40B4-BE49-F238E27FC236}">
                <a16:creationId xmlns:a16="http://schemas.microsoft.com/office/drawing/2014/main" id="{766E12D7-53BE-4246-8517-2DA21308F6BD}"/>
              </a:ext>
            </a:extLst>
          </p:cNvPr>
          <p:cNvSpPr>
            <a:spLocks noGrp="1"/>
          </p:cNvSpPr>
          <p:nvPr>
            <p:ph type="ftr" sz="quarter" idx="3"/>
          </p:nvPr>
        </p:nvSpPr>
        <p:spPr>
          <a:xfrm>
            <a:off x="5726906" y="6410308"/>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401610765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Dark End">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a:solidFill>
                  <a:srgbClr val="EF4641"/>
                </a:solidFill>
                <a:latin typeface="Verdana" panose="020B0604030504040204" pitchFamily="34" charset="0"/>
                <a:cs typeface="Poppins ExtraBold"/>
              </a:rPr>
              <a:t>inetum.world</a:t>
            </a:r>
            <a:endParaRPr sz="1341">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a:solidFill>
                  <a:srgbClr val="00AC9C"/>
                </a:solidFill>
                <a:latin typeface="Verdana" panose="020B0604030504040204" pitchFamily="34" charset="0"/>
                <a:cs typeface="Poppins"/>
              </a:rPr>
              <a:t>FRANCE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SPAIN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PORTUGAL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BELGIUM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SWITZERLAND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LUXEMBOURG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ENGLAND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POLAND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ROMANIA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MOROCCO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TUNISIA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SENEGAL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CÔTE </a:t>
            </a:r>
            <a:r>
              <a:rPr sz="853" spc="15">
                <a:solidFill>
                  <a:srgbClr val="00AC9C"/>
                </a:solidFill>
                <a:latin typeface="Verdana" panose="020B0604030504040204" pitchFamily="34" charset="0"/>
                <a:cs typeface="Poppins"/>
              </a:rPr>
              <a:t>D’IVOIRE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ANGOLA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CAMEROON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USA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BRAZIL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COLOMBIA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MEXICO </a:t>
            </a:r>
            <a:r>
              <a:rPr sz="853">
                <a:solidFill>
                  <a:srgbClr val="00AC9C"/>
                </a:solidFill>
                <a:latin typeface="Verdana" panose="020B0604030504040204" pitchFamily="34" charset="0"/>
                <a:cs typeface="Poppins"/>
              </a:rPr>
              <a:t>| </a:t>
            </a:r>
            <a:r>
              <a:rPr sz="853" spc="9">
                <a:solidFill>
                  <a:srgbClr val="00AC9C"/>
                </a:solidFill>
                <a:latin typeface="Verdana" panose="020B0604030504040204" pitchFamily="34" charset="0"/>
                <a:cs typeface="Poppins"/>
              </a:rPr>
              <a:t>RP OF </a:t>
            </a:r>
            <a:r>
              <a:rPr sz="853" spc="15">
                <a:solidFill>
                  <a:srgbClr val="00AC9C"/>
                </a:solidFill>
                <a:latin typeface="Verdana" panose="020B0604030504040204" pitchFamily="34" charset="0"/>
                <a:cs typeface="Poppins"/>
              </a:rPr>
              <a:t>PANAMA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PERU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CHILI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COSTA RICA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DOMINICAN REPUBLIC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ARGENTINA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SINGAPORE </a:t>
            </a:r>
            <a:r>
              <a:rPr sz="853">
                <a:solidFill>
                  <a:srgbClr val="00AC9C"/>
                </a:solidFill>
                <a:latin typeface="Verdana" panose="020B0604030504040204" pitchFamily="34" charset="0"/>
                <a:cs typeface="Poppins"/>
              </a:rPr>
              <a:t>|</a:t>
            </a:r>
            <a:r>
              <a:rPr sz="853" spc="61">
                <a:solidFill>
                  <a:srgbClr val="00AC9C"/>
                </a:solidFill>
                <a:latin typeface="Verdana" panose="020B0604030504040204" pitchFamily="34" charset="0"/>
                <a:cs typeface="Poppins"/>
              </a:rPr>
              <a:t> </a:t>
            </a:r>
            <a:r>
              <a:rPr sz="853" spc="18">
                <a:solidFill>
                  <a:srgbClr val="00AC9C"/>
                </a:solidFill>
                <a:latin typeface="Verdana" panose="020B0604030504040204" pitchFamily="34" charset="0"/>
                <a:cs typeface="Poppins"/>
              </a:rPr>
              <a:t>UAE</a:t>
            </a:r>
            <a:endParaRPr sz="853">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373488050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Content 1 text with bullet">
    <p:spTree>
      <p:nvGrpSpPr>
        <p:cNvPr id="1" name=""/>
        <p:cNvGrpSpPr/>
        <p:nvPr/>
      </p:nvGrpSpPr>
      <p:grpSpPr>
        <a:xfrm>
          <a:off x="0" y="0"/>
          <a:ext cx="0" cy="0"/>
          <a:chOff x="0" y="0"/>
          <a:chExt cx="0" cy="0"/>
        </a:xfrm>
      </p:grpSpPr>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5468422"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5468422" cy="1372477"/>
          </a:xfrm>
          <a:prstGeom prst="rect">
            <a:avLst/>
          </a:prstGeo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3" name="Rectangle 2">
            <a:extLst>
              <a:ext uri="{FF2B5EF4-FFF2-40B4-BE49-F238E27FC236}">
                <a16:creationId xmlns:a16="http://schemas.microsoft.com/office/drawing/2014/main" id="{1A750A8D-D645-4EBC-8C78-B725FE49F392}"/>
              </a:ext>
            </a:extLst>
          </p:cNvPr>
          <p:cNvSpPr/>
          <p:nvPr userDrawn="1"/>
        </p:nvSpPr>
        <p:spPr>
          <a:xfrm>
            <a:off x="6471920" y="0"/>
            <a:ext cx="343408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31"/>
          </a:p>
        </p:txBody>
      </p:sp>
      <p:pic>
        <p:nvPicPr>
          <p:cNvPr id="12" name="Graphique 30">
            <a:extLst>
              <a:ext uri="{FF2B5EF4-FFF2-40B4-BE49-F238E27FC236}">
                <a16:creationId xmlns:a16="http://schemas.microsoft.com/office/drawing/2014/main" id="{AB20CABB-66EA-4633-A391-7708C26384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 name="bg object 20">
            <a:extLst>
              <a:ext uri="{FF2B5EF4-FFF2-40B4-BE49-F238E27FC236}">
                <a16:creationId xmlns:a16="http://schemas.microsoft.com/office/drawing/2014/main" id="{922896F2-0923-44AF-A3DA-76ED2701C2C3}"/>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0" name="Footer Placeholder 4">
            <a:extLst>
              <a:ext uri="{FF2B5EF4-FFF2-40B4-BE49-F238E27FC236}">
                <a16:creationId xmlns:a16="http://schemas.microsoft.com/office/drawing/2014/main" id="{55EBFDBC-1DAA-4DBB-831E-149F6CFA386E}"/>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
        <p:nvSpPr>
          <p:cNvPr id="16" name="TextBox 16">
            <a:extLst>
              <a:ext uri="{FF2B5EF4-FFF2-40B4-BE49-F238E27FC236}">
                <a16:creationId xmlns:a16="http://schemas.microsoft.com/office/drawing/2014/main" id="{59037F40-E5DF-4B7D-9923-77887F4ACB9B}"/>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Tree>
    <p:extLst>
      <p:ext uri="{BB962C8B-B14F-4D97-AF65-F5344CB8AC3E}">
        <p14:creationId xmlns:p14="http://schemas.microsoft.com/office/powerpoint/2010/main" val="77934614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Content 1 text with bullet">
    <p:spTree>
      <p:nvGrpSpPr>
        <p:cNvPr id="1" name=""/>
        <p:cNvGrpSpPr/>
        <p:nvPr/>
      </p:nvGrpSpPr>
      <p:grpSpPr>
        <a:xfrm>
          <a:off x="0" y="0"/>
          <a:ext cx="0" cy="0"/>
          <a:chOff x="0" y="0"/>
          <a:chExt cx="0" cy="0"/>
        </a:xfrm>
      </p:grpSpPr>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5468422"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5468422" cy="1372477"/>
          </a:xfrm>
          <a:prstGeom prst="rect">
            <a:avLst/>
          </a:prstGeo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3" name="Rectangle 2">
            <a:extLst>
              <a:ext uri="{FF2B5EF4-FFF2-40B4-BE49-F238E27FC236}">
                <a16:creationId xmlns:a16="http://schemas.microsoft.com/office/drawing/2014/main" id="{1A750A8D-D645-4EBC-8C78-B725FE49F392}"/>
              </a:ext>
            </a:extLst>
          </p:cNvPr>
          <p:cNvSpPr/>
          <p:nvPr userDrawn="1"/>
        </p:nvSpPr>
        <p:spPr>
          <a:xfrm>
            <a:off x="7506891" y="0"/>
            <a:ext cx="23991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31"/>
          </a:p>
        </p:txBody>
      </p:sp>
      <p:pic>
        <p:nvPicPr>
          <p:cNvPr id="12" name="Graphique 30">
            <a:extLst>
              <a:ext uri="{FF2B5EF4-FFF2-40B4-BE49-F238E27FC236}">
                <a16:creationId xmlns:a16="http://schemas.microsoft.com/office/drawing/2014/main" id="{AB20CABB-66EA-4633-A391-7708C26384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 name="bg object 20">
            <a:extLst>
              <a:ext uri="{FF2B5EF4-FFF2-40B4-BE49-F238E27FC236}">
                <a16:creationId xmlns:a16="http://schemas.microsoft.com/office/drawing/2014/main" id="{922896F2-0923-44AF-A3DA-76ED2701C2C3}"/>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3" name="TextBox 16">
            <a:extLst>
              <a:ext uri="{FF2B5EF4-FFF2-40B4-BE49-F238E27FC236}">
                <a16:creationId xmlns:a16="http://schemas.microsoft.com/office/drawing/2014/main" id="{5F93FA0E-B448-4F73-9628-624EC50C0698}"/>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
        <p:nvSpPr>
          <p:cNvPr id="10" name="Footer Placeholder 4">
            <a:extLst>
              <a:ext uri="{FF2B5EF4-FFF2-40B4-BE49-F238E27FC236}">
                <a16:creationId xmlns:a16="http://schemas.microsoft.com/office/drawing/2014/main" id="{720C2BC6-A025-45B8-9440-D8DAE250EE07}"/>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233436571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a:t>Contents</a:t>
            </a:r>
          </a:p>
        </p:txBody>
      </p:sp>
    </p:spTree>
    <p:extLst>
      <p:ext uri="{BB962C8B-B14F-4D97-AF65-F5344CB8AC3E}">
        <p14:creationId xmlns:p14="http://schemas.microsoft.com/office/powerpoint/2010/main" val="2999159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s">
    <p:spTree>
      <p:nvGrpSpPr>
        <p:cNvPr id="1" name=""/>
        <p:cNvGrpSpPr/>
        <p:nvPr/>
      </p:nvGrpSpPr>
      <p:grpSpPr>
        <a:xfrm>
          <a:off x="0" y="0"/>
          <a:ext cx="0" cy="0"/>
          <a:chOff x="0" y="0"/>
          <a:chExt cx="0" cy="0"/>
        </a:xfrm>
      </p:grpSpPr>
      <p:sp>
        <p:nvSpPr>
          <p:cNvPr id="13" name="Content Placeholder 5"/>
          <p:cNvSpPr>
            <a:spLocks noGrp="1"/>
          </p:cNvSpPr>
          <p:nvPr>
            <p:ph sz="quarter" idx="14"/>
          </p:nvPr>
        </p:nvSpPr>
        <p:spPr>
          <a:xfrm>
            <a:off x="6635212" y="1243896"/>
            <a:ext cx="2779121" cy="5224699"/>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9432" y="1240325"/>
            <a:ext cx="2779121" cy="5238296"/>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Content Placeholder 5"/>
          <p:cNvSpPr>
            <a:spLocks noGrp="1"/>
          </p:cNvSpPr>
          <p:nvPr>
            <p:ph sz="quarter" idx="4"/>
          </p:nvPr>
        </p:nvSpPr>
        <p:spPr>
          <a:xfrm>
            <a:off x="3616843" y="1249378"/>
            <a:ext cx="2779121" cy="5229244"/>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95D1AE67-A6AF-4140-9B54-D4B451EC2AAF}" type="slidenum">
              <a:rPr lang="fr-FR" smtClean="0"/>
              <a:t>‹N°›</a:t>
            </a:fld>
            <a:endParaRPr lang="fr-FR"/>
          </a:p>
        </p:txBody>
      </p:sp>
      <p:sp>
        <p:nvSpPr>
          <p:cNvPr id="2" name="Titre 1"/>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25648723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Réference">
    <p:spTree>
      <p:nvGrpSpPr>
        <p:cNvPr id="1" name=""/>
        <p:cNvGrpSpPr/>
        <p:nvPr/>
      </p:nvGrpSpPr>
      <p:grpSpPr>
        <a:xfrm>
          <a:off x="0" y="0"/>
          <a:ext cx="0" cy="0"/>
          <a:chOff x="0" y="0"/>
          <a:chExt cx="0" cy="0"/>
        </a:xfrm>
      </p:grpSpPr>
      <p:sp>
        <p:nvSpPr>
          <p:cNvPr id="39" name="TextBox 11"/>
          <p:cNvSpPr txBox="1"/>
          <p:nvPr userDrawn="1"/>
        </p:nvSpPr>
        <p:spPr>
          <a:xfrm>
            <a:off x="0" y="6741368"/>
            <a:ext cx="9906000" cy="116632"/>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22" name="Espace réservé pour une image  12"/>
          <p:cNvSpPr>
            <a:spLocks noGrp="1"/>
          </p:cNvSpPr>
          <p:nvPr>
            <p:ph type="pic" sz="quarter" idx="25"/>
          </p:nvPr>
        </p:nvSpPr>
        <p:spPr>
          <a:xfrm>
            <a:off x="7572682" y="0"/>
            <a:ext cx="2333317" cy="6858000"/>
          </a:xfrm>
        </p:spPr>
        <p:txBody>
          <a:bodyPr anchor="ctr"/>
          <a:lstStyle>
            <a:lvl1pPr algn="ctr">
              <a:defRPr/>
            </a:lvl1pPr>
          </a:lstStyle>
          <a:p>
            <a:r>
              <a:rPr lang="fr-FR"/>
              <a:t>Cliquez sur l'icône pour ajouter une image</a:t>
            </a:r>
          </a:p>
        </p:txBody>
      </p:sp>
      <p:sp>
        <p:nvSpPr>
          <p:cNvPr id="2" name="Title 1"/>
          <p:cNvSpPr>
            <a:spLocks noGrp="1"/>
          </p:cNvSpPr>
          <p:nvPr>
            <p:ph type="title"/>
          </p:nvPr>
        </p:nvSpPr>
        <p:spPr>
          <a:xfrm>
            <a:off x="619433" y="419858"/>
            <a:ext cx="6343342" cy="997392"/>
          </a:xfrm>
        </p:spPr>
        <p:txBody>
          <a:bodyPr tIns="198000" bIns="0" anchor="t"/>
          <a:lstStyle>
            <a:lvl1pPr>
              <a:lnSpc>
                <a:spcPct val="70000"/>
              </a:lnSpc>
              <a:defRPr/>
            </a:lvl1pPr>
          </a:lstStyle>
          <a:p>
            <a:r>
              <a:rPr lang="fr-FR"/>
              <a:t>Modifiez le style du titre</a:t>
            </a:r>
            <a:endParaRPr lang="en-US"/>
          </a:p>
        </p:txBody>
      </p:sp>
      <p:sp>
        <p:nvSpPr>
          <p:cNvPr id="3" name="Content Placeholder 2"/>
          <p:cNvSpPr>
            <a:spLocks noGrp="1"/>
          </p:cNvSpPr>
          <p:nvPr>
            <p:ph sz="half" idx="1"/>
          </p:nvPr>
        </p:nvSpPr>
        <p:spPr>
          <a:xfrm>
            <a:off x="622423"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Footer Placeholder 5"/>
          <p:cNvSpPr>
            <a:spLocks noGrp="1"/>
          </p:cNvSpPr>
          <p:nvPr>
            <p:ph type="ftr" sz="quarter" idx="11"/>
          </p:nvPr>
        </p:nvSpPr>
        <p:spPr>
          <a:xfrm>
            <a:off x="1127150" y="98195"/>
            <a:ext cx="5835600" cy="306000"/>
          </a:xfrm>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
        <p:nvSpPr>
          <p:cNvPr id="8" name="Text Placeholder 2"/>
          <p:cNvSpPr>
            <a:spLocks noGrp="1"/>
          </p:cNvSpPr>
          <p:nvPr>
            <p:ph type="body" idx="13" hasCustomPrompt="1"/>
          </p:nvPr>
        </p:nvSpPr>
        <p:spPr>
          <a:xfrm>
            <a:off x="619433"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sp>
        <p:nvSpPr>
          <p:cNvPr id="13" name="Espace réservé pour une image  12"/>
          <p:cNvSpPr>
            <a:spLocks noGrp="1"/>
          </p:cNvSpPr>
          <p:nvPr>
            <p:ph type="pic" sz="quarter" idx="16" hasCustomPrompt="1"/>
          </p:nvPr>
        </p:nvSpPr>
        <p:spPr>
          <a:xfrm>
            <a:off x="619126" y="1605670"/>
            <a:ext cx="2361564" cy="881109"/>
          </a:xfrm>
        </p:spPr>
        <p:txBody>
          <a:bodyPr anchor="t">
            <a:normAutofit/>
          </a:bodyPr>
          <a:lstStyle>
            <a:lvl1pPr marL="0" indent="0" algn="l">
              <a:buFontTx/>
              <a:buNone/>
              <a:defRPr sz="1400"/>
            </a:lvl1pPr>
          </a:lstStyle>
          <a:p>
            <a:r>
              <a:rPr lang="fr-FR"/>
              <a:t>Insérer ici le logo client</a:t>
            </a:r>
          </a:p>
        </p:txBody>
      </p:sp>
      <p:pic>
        <p:nvPicPr>
          <p:cNvPr id="38" name="Image 37"/>
          <p:cNvPicPr>
            <a:picLocks noChangeAspect="1"/>
          </p:cNvPicPr>
          <p:nvPr userDrawn="1"/>
        </p:nvPicPr>
        <p:blipFill>
          <a:blip r:embed="rId2" cstate="print">
            <a:extLst>
              <a:ext uri="{28A0092B-C50C-407E-A947-70E740481C1C}">
                <a14:useLocalDpi xmlns:a14="http://schemas.microsoft.com/office/drawing/2010/main"/>
              </a:ext>
            </a:extLst>
          </a:blip>
          <a:srcRect r="-8543"/>
          <a:stretch>
            <a:fillRect/>
          </a:stretch>
        </p:blipFill>
        <p:spPr>
          <a:xfrm>
            <a:off x="7007382" y="78196"/>
            <a:ext cx="508636" cy="330406"/>
          </a:xfrm>
          <a:custGeom>
            <a:avLst/>
            <a:gdLst>
              <a:gd name="connsiteX0" fmla="*/ 509253 w 552756"/>
              <a:gd name="connsiteY0" fmla="*/ 264808 h 359066"/>
              <a:gd name="connsiteX1" fmla="*/ 552756 w 552756"/>
              <a:gd name="connsiteY1" fmla="*/ 264808 h 359066"/>
              <a:gd name="connsiteX2" fmla="*/ 552756 w 552756"/>
              <a:gd name="connsiteY2" fmla="*/ 347530 h 359066"/>
              <a:gd name="connsiteX3" fmla="*/ 509253 w 552756"/>
              <a:gd name="connsiteY3" fmla="*/ 347530 h 359066"/>
              <a:gd name="connsiteX4" fmla="*/ 0 w 552756"/>
              <a:gd name="connsiteY4" fmla="*/ 0 h 359066"/>
              <a:gd name="connsiteX5" fmla="*/ 509253 w 552756"/>
              <a:gd name="connsiteY5" fmla="*/ 0 h 359066"/>
              <a:gd name="connsiteX6" fmla="*/ 509253 w 552756"/>
              <a:gd name="connsiteY6" fmla="*/ 264808 h 359066"/>
              <a:gd name="connsiteX7" fmla="*/ 191069 w 552756"/>
              <a:gd name="connsiteY7" fmla="*/ 264808 h 359066"/>
              <a:gd name="connsiteX8" fmla="*/ 191069 w 552756"/>
              <a:gd name="connsiteY8" fmla="*/ 347530 h 359066"/>
              <a:gd name="connsiteX9" fmla="*/ 509253 w 552756"/>
              <a:gd name="connsiteY9" fmla="*/ 347530 h 359066"/>
              <a:gd name="connsiteX10" fmla="*/ 509253 w 552756"/>
              <a:gd name="connsiteY10" fmla="*/ 359066 h 359066"/>
              <a:gd name="connsiteX11" fmla="*/ 0 w 552756"/>
              <a:gd name="connsiteY11" fmla="*/ 359066 h 35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756" h="359066">
                <a:moveTo>
                  <a:pt x="509253" y="264808"/>
                </a:moveTo>
                <a:lnTo>
                  <a:pt x="552756" y="264808"/>
                </a:lnTo>
                <a:lnTo>
                  <a:pt x="552756" y="347530"/>
                </a:lnTo>
                <a:lnTo>
                  <a:pt x="509253" y="347530"/>
                </a:lnTo>
                <a:close/>
                <a:moveTo>
                  <a:pt x="0" y="0"/>
                </a:moveTo>
                <a:lnTo>
                  <a:pt x="509253" y="0"/>
                </a:lnTo>
                <a:lnTo>
                  <a:pt x="509253" y="264808"/>
                </a:lnTo>
                <a:lnTo>
                  <a:pt x="191069" y="264808"/>
                </a:lnTo>
                <a:lnTo>
                  <a:pt x="191069" y="347530"/>
                </a:lnTo>
                <a:lnTo>
                  <a:pt x="509253" y="347530"/>
                </a:lnTo>
                <a:lnTo>
                  <a:pt x="509253" y="359066"/>
                </a:lnTo>
                <a:lnTo>
                  <a:pt x="0" y="359066"/>
                </a:lnTo>
                <a:close/>
              </a:path>
            </a:pathLst>
          </a:custGeom>
        </p:spPr>
      </p:pic>
      <p:sp>
        <p:nvSpPr>
          <p:cNvPr id="55" name="Text Placeholder 2"/>
          <p:cNvSpPr>
            <a:spLocks noGrp="1"/>
          </p:cNvSpPr>
          <p:nvPr>
            <p:ph type="body" idx="31" hasCustomPrompt="1"/>
          </p:nvPr>
        </p:nvSpPr>
        <p:spPr>
          <a:xfrm>
            <a:off x="2971708"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cxnSp>
        <p:nvCxnSpPr>
          <p:cNvPr id="56" name="Connecteur droit 55"/>
          <p:cNvCxnSpPr/>
          <p:nvPr userDrawn="1"/>
        </p:nvCxnSpPr>
        <p:spPr>
          <a:xfrm>
            <a:off x="2971400" y="2914288"/>
            <a:ext cx="3429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 Placeholder 2"/>
          <p:cNvSpPr>
            <a:spLocks noGrp="1"/>
          </p:cNvSpPr>
          <p:nvPr>
            <p:ph type="body" idx="33" hasCustomPrompt="1"/>
          </p:nvPr>
        </p:nvSpPr>
        <p:spPr>
          <a:xfrm>
            <a:off x="5359153"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cxnSp>
        <p:nvCxnSpPr>
          <p:cNvPr id="59" name="Connecteur droit 58"/>
          <p:cNvCxnSpPr/>
          <p:nvPr userDrawn="1"/>
        </p:nvCxnSpPr>
        <p:spPr>
          <a:xfrm>
            <a:off x="5358845" y="2914288"/>
            <a:ext cx="342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userDrawn="1"/>
        </p:nvCxnSpPr>
        <p:spPr>
          <a:xfrm>
            <a:off x="617992" y="2914288"/>
            <a:ext cx="34290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Content Placeholder 2"/>
          <p:cNvSpPr>
            <a:spLocks noGrp="1"/>
          </p:cNvSpPr>
          <p:nvPr>
            <p:ph sz="half" idx="34"/>
          </p:nvPr>
        </p:nvSpPr>
        <p:spPr>
          <a:xfrm>
            <a:off x="2971708"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0" name="Content Placeholder 2"/>
          <p:cNvSpPr>
            <a:spLocks noGrp="1"/>
          </p:cNvSpPr>
          <p:nvPr>
            <p:ph sz="half" idx="35"/>
          </p:nvPr>
        </p:nvSpPr>
        <p:spPr>
          <a:xfrm>
            <a:off x="5359153"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71127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encart ba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Rectangle 4"/>
          <p:cNvSpPr/>
          <p:nvPr userDrawn="1"/>
        </p:nvSpPr>
        <p:spPr>
          <a:xfrm>
            <a:off x="0" y="5029201"/>
            <a:ext cx="9906000" cy="1866900"/>
          </a:xfrm>
          <a:prstGeom prst="rect">
            <a:avLst/>
          </a:prstGeom>
          <a:solidFill>
            <a:srgbClr val="1018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6"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3" name="Text Placeholder 4"/>
          <p:cNvSpPr>
            <a:spLocks noGrp="1"/>
          </p:cNvSpPr>
          <p:nvPr>
            <p:ph type="body" sz="quarter" idx="16"/>
          </p:nvPr>
        </p:nvSpPr>
        <p:spPr>
          <a:xfrm>
            <a:off x="647700" y="5245101"/>
            <a:ext cx="8585200" cy="1384300"/>
          </a:xfrm>
        </p:spPr>
        <p:txBody>
          <a:bodyPr/>
          <a:lstStyle>
            <a:lvl1pPr marL="0" indent="0" algn="l" defTabSz="873126" rtl="0" eaLnBrk="0" fontAlgn="base" hangingPunct="0">
              <a:lnSpc>
                <a:spcPct val="80000"/>
              </a:lnSpc>
              <a:spcBef>
                <a:spcPct val="20000"/>
              </a:spcBef>
              <a:spcAft>
                <a:spcPct val="0"/>
              </a:spcAft>
              <a:buClr>
                <a:schemeClr val="accent1"/>
              </a:buClr>
              <a:buFont typeface="Lucida Grande"/>
              <a:buNone/>
              <a:defRPr lang="pt-PT" sz="2200" kern="1200" dirty="0" smtClean="0">
                <a:solidFill>
                  <a:srgbClr val="FFFFFF"/>
                </a:solidFill>
                <a:latin typeface="Calibri" pitchFamily="34" charset="0"/>
                <a:ea typeface="ＭＳ Ｐゴシック" charset="-128"/>
                <a:cs typeface="+mn-cs"/>
              </a:defRPr>
            </a:lvl1pPr>
            <a:lvl2pPr marL="515775" indent="0">
              <a:lnSpc>
                <a:spcPct val="80000"/>
              </a:lnSpc>
              <a:buClr>
                <a:schemeClr val="accent1"/>
              </a:buClr>
              <a:buFont typeface="Lucida Grande"/>
              <a:buNone/>
              <a:defRPr sz="2200">
                <a:solidFill>
                  <a:srgbClr val="FFFFFF"/>
                </a:solidFill>
              </a:defRPr>
            </a:lvl2pPr>
            <a:lvl3pPr marL="1031547" indent="0">
              <a:lnSpc>
                <a:spcPct val="80000"/>
              </a:lnSpc>
              <a:buClr>
                <a:schemeClr val="accent1"/>
              </a:buClr>
              <a:buFont typeface="Lucida Grande"/>
              <a:buNone/>
              <a:defRPr sz="2200">
                <a:solidFill>
                  <a:srgbClr val="FFFFFF"/>
                </a:solidFill>
              </a:defRPr>
            </a:lvl3pPr>
            <a:lvl4pPr marL="1547322" indent="0">
              <a:lnSpc>
                <a:spcPct val="80000"/>
              </a:lnSpc>
              <a:buClr>
                <a:schemeClr val="accent1"/>
              </a:buClr>
              <a:buFont typeface="Lucida Grande"/>
              <a:buNone/>
              <a:defRPr sz="2200">
                <a:solidFill>
                  <a:srgbClr val="FFFFFF"/>
                </a:solidFill>
              </a:defRPr>
            </a:lvl4pPr>
            <a:lvl5pPr marL="2063094" indent="0">
              <a:lnSpc>
                <a:spcPct val="80000"/>
              </a:lnSpc>
              <a:buClr>
                <a:schemeClr val="accent1"/>
              </a:buClr>
              <a:buFont typeface="Lucida Grande"/>
              <a:buNone/>
              <a:defRPr sz="2200">
                <a:solidFill>
                  <a:srgbClr val="FFFFFF"/>
                </a:solidFill>
              </a:defRPr>
            </a:lvl5pPr>
          </a:lstStyle>
          <a:p>
            <a:pPr lvl="0"/>
            <a:r>
              <a:rPr lang="pt-PT" err="1"/>
              <a:t>Click</a:t>
            </a:r>
            <a:r>
              <a:rPr lang="pt-PT"/>
              <a:t> to </a:t>
            </a:r>
            <a:r>
              <a:rPr lang="pt-PT" err="1"/>
              <a:t>edit</a:t>
            </a:r>
            <a:r>
              <a:rPr lang="pt-PT"/>
              <a:t> </a:t>
            </a:r>
            <a:r>
              <a:rPr lang="pt-PT" err="1"/>
              <a:t>Master</a:t>
            </a:r>
            <a:r>
              <a:rPr lang="pt-PT"/>
              <a:t> </a:t>
            </a:r>
            <a:r>
              <a:rPr lang="pt-PT" err="1"/>
              <a:t>text</a:t>
            </a:r>
            <a:r>
              <a:rPr lang="pt-PT"/>
              <a:t> </a:t>
            </a:r>
            <a:r>
              <a:rPr lang="pt-PT" err="1"/>
              <a:t>styles</a:t>
            </a:r>
            <a:endParaRPr lang="pt-PT"/>
          </a:p>
          <a:p>
            <a:pPr lvl="1"/>
            <a:r>
              <a:rPr lang="pt-PT" err="1"/>
              <a:t>Second</a:t>
            </a:r>
            <a:r>
              <a:rPr lang="pt-PT"/>
              <a:t> </a:t>
            </a:r>
            <a:r>
              <a:rPr lang="pt-PT" err="1"/>
              <a:t>level</a:t>
            </a:r>
            <a:endParaRPr lang="pt-PT"/>
          </a:p>
          <a:p>
            <a:pPr lvl="2"/>
            <a:r>
              <a:rPr lang="pt-PT" err="1"/>
              <a:t>Third</a:t>
            </a:r>
            <a:r>
              <a:rPr lang="pt-PT"/>
              <a:t> </a:t>
            </a:r>
            <a:r>
              <a:rPr lang="pt-PT" err="1"/>
              <a:t>level</a:t>
            </a:r>
            <a:endParaRPr lang="pt-PT"/>
          </a:p>
          <a:p>
            <a:pPr lvl="3"/>
            <a:r>
              <a:rPr lang="pt-PT" err="1"/>
              <a:t>Fourth</a:t>
            </a:r>
            <a:r>
              <a:rPr lang="pt-PT"/>
              <a:t> </a:t>
            </a:r>
            <a:r>
              <a:rPr lang="pt-PT" err="1"/>
              <a:t>level</a:t>
            </a:r>
            <a:endParaRPr lang="pt-PT"/>
          </a:p>
          <a:p>
            <a:pPr lvl="4"/>
            <a:r>
              <a:rPr lang="pt-PT" err="1"/>
              <a:t>Fifth</a:t>
            </a:r>
            <a:r>
              <a:rPr lang="pt-PT"/>
              <a:t> </a:t>
            </a:r>
            <a:r>
              <a:rPr lang="pt-PT" err="1"/>
              <a:t>level</a:t>
            </a:r>
            <a:endParaRPr lang="en-US"/>
          </a:p>
        </p:txBody>
      </p:sp>
      <p:pic>
        <p:nvPicPr>
          <p:cNvPr id="15" name="Imag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11" name="Espace réservé du texte 3"/>
          <p:cNvSpPr>
            <a:spLocks noGrp="1"/>
          </p:cNvSpPr>
          <p:nvPr>
            <p:ph type="body" sz="quarter" idx="14"/>
          </p:nvPr>
        </p:nvSpPr>
        <p:spPr>
          <a:xfrm>
            <a:off x="630864" y="1351776"/>
            <a:ext cx="8652986"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7"/>
          </p:nvPr>
        </p:nvSpPr>
        <p:spPr/>
        <p:txBody>
          <a:bodyPr/>
          <a:lstStyle/>
          <a:p>
            <a:endParaRPr lang="fr-FR"/>
          </a:p>
        </p:txBody>
      </p:sp>
    </p:spTree>
    <p:extLst>
      <p:ext uri="{BB962C8B-B14F-4D97-AF65-F5344CB8AC3E}">
        <p14:creationId xmlns:p14="http://schemas.microsoft.com/office/powerpoint/2010/main" val="100195201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2 cols + encart ba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Rectangle 4"/>
          <p:cNvSpPr/>
          <p:nvPr userDrawn="1"/>
        </p:nvSpPr>
        <p:spPr>
          <a:xfrm>
            <a:off x="0" y="5029201"/>
            <a:ext cx="9906000" cy="1866900"/>
          </a:xfrm>
          <a:prstGeom prst="rect">
            <a:avLst/>
          </a:prstGeom>
          <a:solidFill>
            <a:srgbClr val="1018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6"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9" name="Espace réservé du texte 3"/>
          <p:cNvSpPr>
            <a:spLocks noGrp="1"/>
          </p:cNvSpPr>
          <p:nvPr>
            <p:ph type="body" sz="quarter" idx="14"/>
          </p:nvPr>
        </p:nvSpPr>
        <p:spPr>
          <a:xfrm>
            <a:off x="630863" y="1351776"/>
            <a:ext cx="4169737"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u texte 3"/>
          <p:cNvSpPr>
            <a:spLocks noGrp="1"/>
          </p:cNvSpPr>
          <p:nvPr>
            <p:ph type="body" sz="quarter" idx="15"/>
          </p:nvPr>
        </p:nvSpPr>
        <p:spPr>
          <a:xfrm>
            <a:off x="5110370" y="1351776"/>
            <a:ext cx="4152900"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Text Placeholder 4"/>
          <p:cNvSpPr>
            <a:spLocks noGrp="1"/>
          </p:cNvSpPr>
          <p:nvPr>
            <p:ph type="body" sz="quarter" idx="16"/>
          </p:nvPr>
        </p:nvSpPr>
        <p:spPr>
          <a:xfrm>
            <a:off x="647700" y="5245101"/>
            <a:ext cx="8585200" cy="1384300"/>
          </a:xfrm>
        </p:spPr>
        <p:txBody>
          <a:bodyPr/>
          <a:lstStyle>
            <a:lvl1pPr marL="0" indent="0" algn="l" defTabSz="873126" rtl="0" eaLnBrk="0" fontAlgn="base" hangingPunct="0">
              <a:lnSpc>
                <a:spcPct val="80000"/>
              </a:lnSpc>
              <a:spcBef>
                <a:spcPct val="20000"/>
              </a:spcBef>
              <a:spcAft>
                <a:spcPct val="0"/>
              </a:spcAft>
              <a:buClr>
                <a:schemeClr val="accent1"/>
              </a:buClr>
              <a:buFont typeface="Lucida Grande"/>
              <a:buNone/>
              <a:defRPr lang="pt-PT" sz="2200" kern="1200" dirty="0" smtClean="0">
                <a:solidFill>
                  <a:srgbClr val="FFFFFF"/>
                </a:solidFill>
                <a:latin typeface="Calibri" pitchFamily="34" charset="0"/>
                <a:ea typeface="ＭＳ Ｐゴシック" charset="-128"/>
                <a:cs typeface="+mn-cs"/>
              </a:defRPr>
            </a:lvl1pPr>
            <a:lvl2pPr marL="515775" indent="0">
              <a:lnSpc>
                <a:spcPct val="80000"/>
              </a:lnSpc>
              <a:buClr>
                <a:schemeClr val="accent1"/>
              </a:buClr>
              <a:buFont typeface="Lucida Grande"/>
              <a:buNone/>
              <a:defRPr sz="2200">
                <a:solidFill>
                  <a:srgbClr val="FFFFFF"/>
                </a:solidFill>
              </a:defRPr>
            </a:lvl2pPr>
            <a:lvl3pPr marL="1031547" indent="0">
              <a:lnSpc>
                <a:spcPct val="80000"/>
              </a:lnSpc>
              <a:buClr>
                <a:schemeClr val="accent1"/>
              </a:buClr>
              <a:buFont typeface="Lucida Grande"/>
              <a:buNone/>
              <a:defRPr sz="2200">
                <a:solidFill>
                  <a:srgbClr val="FFFFFF"/>
                </a:solidFill>
              </a:defRPr>
            </a:lvl3pPr>
            <a:lvl4pPr marL="1547322" indent="0">
              <a:lnSpc>
                <a:spcPct val="80000"/>
              </a:lnSpc>
              <a:buClr>
                <a:schemeClr val="accent1"/>
              </a:buClr>
              <a:buFont typeface="Lucida Grande"/>
              <a:buNone/>
              <a:defRPr sz="2200">
                <a:solidFill>
                  <a:srgbClr val="FFFFFF"/>
                </a:solidFill>
              </a:defRPr>
            </a:lvl4pPr>
            <a:lvl5pPr marL="2063094" indent="0">
              <a:lnSpc>
                <a:spcPct val="80000"/>
              </a:lnSpc>
              <a:buClr>
                <a:schemeClr val="accent1"/>
              </a:buClr>
              <a:buFont typeface="Lucida Grande"/>
              <a:buNone/>
              <a:defRPr sz="2200">
                <a:solidFill>
                  <a:srgbClr val="FFFFFF"/>
                </a:solidFill>
              </a:defRPr>
            </a:lvl5pPr>
          </a:lstStyle>
          <a:p>
            <a:pPr lvl="0"/>
            <a:r>
              <a:rPr lang="pt-PT" err="1"/>
              <a:t>Click</a:t>
            </a:r>
            <a:r>
              <a:rPr lang="pt-PT"/>
              <a:t> to </a:t>
            </a:r>
            <a:r>
              <a:rPr lang="pt-PT" err="1"/>
              <a:t>edit</a:t>
            </a:r>
            <a:r>
              <a:rPr lang="pt-PT"/>
              <a:t> </a:t>
            </a:r>
            <a:r>
              <a:rPr lang="pt-PT" err="1"/>
              <a:t>Master</a:t>
            </a:r>
            <a:r>
              <a:rPr lang="pt-PT"/>
              <a:t> </a:t>
            </a:r>
            <a:r>
              <a:rPr lang="pt-PT" err="1"/>
              <a:t>text</a:t>
            </a:r>
            <a:r>
              <a:rPr lang="pt-PT"/>
              <a:t> </a:t>
            </a:r>
            <a:r>
              <a:rPr lang="pt-PT" err="1"/>
              <a:t>styles</a:t>
            </a:r>
            <a:endParaRPr lang="pt-PT"/>
          </a:p>
          <a:p>
            <a:pPr lvl="1"/>
            <a:r>
              <a:rPr lang="pt-PT" err="1"/>
              <a:t>Second</a:t>
            </a:r>
            <a:r>
              <a:rPr lang="pt-PT"/>
              <a:t> </a:t>
            </a:r>
            <a:r>
              <a:rPr lang="pt-PT" err="1"/>
              <a:t>level</a:t>
            </a:r>
            <a:endParaRPr lang="pt-PT"/>
          </a:p>
          <a:p>
            <a:pPr lvl="2"/>
            <a:r>
              <a:rPr lang="pt-PT" err="1"/>
              <a:t>Third</a:t>
            </a:r>
            <a:r>
              <a:rPr lang="pt-PT"/>
              <a:t> </a:t>
            </a:r>
            <a:r>
              <a:rPr lang="pt-PT" err="1"/>
              <a:t>level</a:t>
            </a:r>
            <a:endParaRPr lang="pt-PT"/>
          </a:p>
          <a:p>
            <a:pPr lvl="3"/>
            <a:r>
              <a:rPr lang="pt-PT" err="1"/>
              <a:t>Fourth</a:t>
            </a:r>
            <a:r>
              <a:rPr lang="pt-PT"/>
              <a:t> </a:t>
            </a:r>
            <a:r>
              <a:rPr lang="pt-PT" err="1"/>
              <a:t>level</a:t>
            </a:r>
            <a:endParaRPr lang="pt-PT"/>
          </a:p>
          <a:p>
            <a:pPr lvl="4"/>
            <a:r>
              <a:rPr lang="pt-PT" err="1"/>
              <a:t>Fifth</a:t>
            </a:r>
            <a:r>
              <a:rPr lang="pt-PT"/>
              <a:t> </a:t>
            </a:r>
            <a:r>
              <a:rPr lang="pt-PT" err="1"/>
              <a:t>level</a:t>
            </a:r>
            <a:endParaRPr lang="en-US"/>
          </a:p>
        </p:txBody>
      </p:sp>
      <p:pic>
        <p:nvPicPr>
          <p:cNvPr id="15" name="Imag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7" name="Espace réservé de la date 6"/>
          <p:cNvSpPr>
            <a:spLocks noGrp="1"/>
          </p:cNvSpPr>
          <p:nvPr>
            <p:ph type="dt" sz="half" idx="17"/>
          </p:nvPr>
        </p:nvSpPr>
        <p:spPr/>
        <p:txBody>
          <a:bodyPr/>
          <a:lstStyle/>
          <a:p>
            <a:endParaRPr lang="fr-FR"/>
          </a:p>
        </p:txBody>
      </p:sp>
    </p:spTree>
    <p:extLst>
      <p:ext uri="{BB962C8B-B14F-4D97-AF65-F5344CB8AC3E}">
        <p14:creationId xmlns:p14="http://schemas.microsoft.com/office/powerpoint/2010/main" val="1619142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397905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Dernière page">
    <p:spTree>
      <p:nvGrpSpPr>
        <p:cNvPr id="1" name=""/>
        <p:cNvGrpSpPr/>
        <p:nvPr/>
      </p:nvGrpSpPr>
      <p:grpSpPr>
        <a:xfrm>
          <a:off x="0" y="0"/>
          <a:ext cx="0" cy="0"/>
          <a:chOff x="0" y="0"/>
          <a:chExt cx="0" cy="0"/>
        </a:xfrm>
      </p:grpSpPr>
      <p:sp>
        <p:nvSpPr>
          <p:cNvPr id="12" name="TextBox 11"/>
          <p:cNvSpPr txBox="1"/>
          <p:nvPr userDrawn="1"/>
        </p:nvSpPr>
        <p:spPr>
          <a:xfrm>
            <a:off x="0" y="0"/>
            <a:ext cx="9906000" cy="6858000"/>
          </a:xfrm>
          <a:prstGeom prst="rect">
            <a:avLst/>
          </a:prstGeom>
          <a:solidFill>
            <a:schemeClr val="accent1"/>
          </a:solidFill>
          <a:ln w="9525">
            <a:noFill/>
            <a:round/>
            <a:headEnd/>
            <a:tailEnd/>
          </a:ln>
          <a:effectLst/>
        </p:spPr>
        <p:txBody>
          <a:bodyPr wrap="square" lIns="121837" tIns="0" rIns="103155" bIns="69040" anchor="ctr">
            <a:normAutofit/>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7514" y="5896470"/>
            <a:ext cx="951809" cy="671106"/>
          </a:xfrm>
          <a:prstGeom prst="rect">
            <a:avLst/>
          </a:prstGeom>
        </p:spPr>
      </p:pic>
    </p:spTree>
    <p:extLst>
      <p:ext uri="{BB962C8B-B14F-4D97-AF65-F5344CB8AC3E}">
        <p14:creationId xmlns:p14="http://schemas.microsoft.com/office/powerpoint/2010/main" val="118654511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ommai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5879" y="486383"/>
            <a:ext cx="8543925" cy="1777315"/>
          </a:xfrm>
        </p:spPr>
        <p:txBody>
          <a:bodyPr tIns="0" bIns="0" anchor="b"/>
          <a:lstStyle>
            <a:lvl1pPr>
              <a:defRPr sz="6000"/>
            </a:lvl1pPr>
          </a:lstStyle>
          <a:p>
            <a:r>
              <a:rPr lang="fr-FR"/>
              <a:t>Sommaire</a:t>
            </a:r>
            <a:endParaRPr lang="en-US"/>
          </a:p>
        </p:txBody>
      </p:sp>
      <p:sp>
        <p:nvSpPr>
          <p:cNvPr id="3" name="Text Placeholder 2"/>
          <p:cNvSpPr>
            <a:spLocks noGrp="1"/>
          </p:cNvSpPr>
          <p:nvPr>
            <p:ph type="body" idx="1"/>
          </p:nvPr>
        </p:nvSpPr>
        <p:spPr>
          <a:xfrm>
            <a:off x="675879" y="2568103"/>
            <a:ext cx="8166669" cy="3910518"/>
          </a:xfrm>
        </p:spPr>
        <p:txBody>
          <a:bodyPr>
            <a:normAutofit/>
          </a:bodyPr>
          <a:lstStyle>
            <a:lvl1pPr marL="432000" marR="0" indent="-432000" algn="l" defTabSz="914400" rtl="0" eaLnBrk="1" fontAlgn="auto" latinLnBrk="0" hangingPunct="1">
              <a:lnSpc>
                <a:spcPct val="100000"/>
              </a:lnSpc>
              <a:spcBef>
                <a:spcPts val="0"/>
              </a:spcBef>
              <a:spcAft>
                <a:spcPts val="0"/>
              </a:spcAft>
              <a:buClr>
                <a:schemeClr val="accent1"/>
              </a:buClr>
              <a:buSzTx/>
              <a:buFont typeface="+mj-lt"/>
              <a:buAutoNum type="romanUcPeriod"/>
              <a:tabLst/>
              <a:defRPr sz="2000" b="1" baseline="0">
                <a:solidFill>
                  <a:schemeClr val="tx1"/>
                </a:solidFill>
              </a:defRPr>
            </a:lvl1pPr>
            <a:lvl2pPr marL="684000" indent="-288000">
              <a:lnSpc>
                <a:spcPct val="100000"/>
              </a:lnSpc>
              <a:spcBef>
                <a:spcPts val="0"/>
              </a:spcBef>
              <a:buClr>
                <a:schemeClr val="accent1"/>
              </a:buClr>
              <a:buFont typeface="+mj-lt"/>
              <a:buAutoNum type="arabicPeriod"/>
              <a:defRPr sz="1800" i="1">
                <a:solidFill>
                  <a:schemeClr val="accent1"/>
                </a:solidFill>
              </a:defRPr>
            </a:lvl2pPr>
            <a:lvl3pPr marL="864000" indent="-180000">
              <a:buClr>
                <a:schemeClr val="bg1">
                  <a:lumMod val="65000"/>
                </a:schemeClr>
              </a:buClr>
              <a:buFont typeface="Myriad Pro" panose="020B0503030403020204" pitchFamily="34" charset="0"/>
              <a:buChar char="›"/>
              <a:defRPr sz="1600">
                <a:solidFill>
                  <a:schemeClr val="tx1">
                    <a:tint val="75000"/>
                  </a:schemeClr>
                </a:solidFill>
              </a:defRPr>
            </a:lvl3pPr>
            <a:lvl4pPr marL="1008000" indent="-108000">
              <a:buClr>
                <a:schemeClr val="accent3"/>
              </a:buClr>
              <a:buFont typeface="Myriad Pro" panose="020B0503030403020204" pitchFamily="34" charset="0"/>
              <a:buChar char="›"/>
              <a:defRPr sz="1400">
                <a:solidFill>
                  <a:schemeClr val="accent3"/>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1877298259"/>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tercalaire 5">
    <p:spTree>
      <p:nvGrpSpPr>
        <p:cNvPr id="1" name=""/>
        <p:cNvGrpSpPr/>
        <p:nvPr/>
      </p:nvGrpSpPr>
      <p:grpSpPr>
        <a:xfrm>
          <a:off x="0" y="0"/>
          <a:ext cx="0" cy="0"/>
          <a:chOff x="0" y="0"/>
          <a:chExt cx="0" cy="0"/>
        </a:xfrm>
      </p:grpSpPr>
      <p:pic>
        <p:nvPicPr>
          <p:cNvPr id="5124" name="Picture 4" descr="Résultat de recherche d'images pour &quot;business meeting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
          <a:stretch/>
        </p:blipFill>
        <p:spPr bwMode="auto">
          <a:xfrm>
            <a:off x="0" y="-1"/>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5412861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ntercalaire 5">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918000" cy="6904115"/>
          </a:xfrm>
          <a:prstGeom prst="rect">
            <a:avLst/>
          </a:prstGeom>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10539324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ntercalaire 5">
    <p:spTree>
      <p:nvGrpSpPr>
        <p:cNvPr id="1" name=""/>
        <p:cNvGrpSpPr/>
        <p:nvPr/>
      </p:nvGrpSpPr>
      <p:grpSpPr>
        <a:xfrm>
          <a:off x="0" y="0"/>
          <a:ext cx="0" cy="0"/>
          <a:chOff x="0" y="0"/>
          <a:chExt cx="0" cy="0"/>
        </a:xfrm>
      </p:grpSpPr>
      <p:pic>
        <p:nvPicPr>
          <p:cNvPr id="1032" name="Picture 8"/>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1"/>
            <a:ext cx="9907588"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
        <p:nvSpPr>
          <p:cNvPr id="7" name="AutoShape 4" descr="Résultat de recherche d'images pour &quot;automate picture&quo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6" descr="https://www.elmnet.co.uk/wp-content/uploads/2017/08/automate.jpg"/>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5" name="Image 1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Tree>
    <p:extLst>
      <p:ext uri="{BB962C8B-B14F-4D97-AF65-F5344CB8AC3E}">
        <p14:creationId xmlns:p14="http://schemas.microsoft.com/office/powerpoint/2010/main" val="16341265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ntercalaire 1">
    <p:spTree>
      <p:nvGrpSpPr>
        <p:cNvPr id="1" name=""/>
        <p:cNvGrpSpPr/>
        <p:nvPr/>
      </p:nvGrpSpPr>
      <p:grpSpPr>
        <a:xfrm>
          <a:off x="0" y="0"/>
          <a:ext cx="0" cy="0"/>
          <a:chOff x="0" y="0"/>
          <a:chExt cx="0" cy="0"/>
        </a:xfrm>
      </p:grpSpPr>
      <p:pic>
        <p:nvPicPr>
          <p:cNvPr id="7" name="Imag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906000" cy="6904114"/>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295118218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ntercalaire 1">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
            <a:ext cx="9906000" cy="6857999"/>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5094276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ntercalaire 1">
    <p:spTree>
      <p:nvGrpSpPr>
        <p:cNvPr id="1" name=""/>
        <p:cNvGrpSpPr/>
        <p:nvPr/>
      </p:nvGrpSpPr>
      <p:grpSpPr>
        <a:xfrm>
          <a:off x="0" y="0"/>
          <a:ext cx="0" cy="0"/>
          <a:chOff x="0" y="0"/>
          <a:chExt cx="0" cy="0"/>
        </a:xfrm>
      </p:grpSpPr>
      <p:pic>
        <p:nvPicPr>
          <p:cNvPr id="4098" name="Picture 2" descr="Résultat de recherche d'images pour &quot;database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385" b="4348"/>
          <a:stretch/>
        </p:blipFill>
        <p:spPr bwMode="auto">
          <a:xfrm>
            <a:off x="0" y="-1"/>
            <a:ext cx="9906000" cy="6876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pic>
        <p:nvPicPr>
          <p:cNvPr id="14" name="Imag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6338636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tercalaire 3">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9906000" cy="6858000"/>
          </a:xfrm>
          <a:prstGeom prst="rect">
            <a:avLst/>
          </a:prstGeom>
        </p:spPr>
      </p:pic>
      <p:sp>
        <p:nvSpPr>
          <p:cNvPr id="14" name="Rectangle 13"/>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p>
            <a:endParaRPr lang="en-US">
              <a:solidFill>
                <a:srgbClr val="5C5C5C">
                  <a:lumMod val="60000"/>
                  <a:lumOff val="40000"/>
                </a:srgbClr>
              </a:solidFill>
            </a:endParaRPr>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3" name="Imag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7" name="Espace réservé de la date 6"/>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34416238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ntercalaire 4">
    <p:spTree>
      <p:nvGrpSpPr>
        <p:cNvPr id="1" name=""/>
        <p:cNvGrpSpPr/>
        <p:nvPr/>
      </p:nvGrpSpPr>
      <p:grpSpPr>
        <a:xfrm>
          <a:off x="0" y="0"/>
          <a:ext cx="0" cy="0"/>
          <a:chOff x="0" y="0"/>
          <a:chExt cx="0" cy="0"/>
        </a:xfrm>
      </p:grpSpPr>
      <p:pic>
        <p:nvPicPr>
          <p:cNvPr id="8" name="Table Placeholder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
            <a:ext cx="9906000" cy="6857999"/>
          </a:xfrm>
          <a:prstGeom prst="rect">
            <a:avLst/>
          </a:prstGeom>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p>
            <a:endParaRPr lang="en-US">
              <a:solidFill>
                <a:srgbClr val="5C5C5C">
                  <a:lumMod val="60000"/>
                  <a:lumOff val="40000"/>
                </a:srgbClr>
              </a:solidFill>
            </a:endParaRPr>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6" name="Espace réservé de la date 5"/>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40705609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ntercalaire 1">
    <p:spTree>
      <p:nvGrpSpPr>
        <p:cNvPr id="1" name=""/>
        <p:cNvGrpSpPr/>
        <p:nvPr/>
      </p:nvGrpSpPr>
      <p:grpSpPr>
        <a:xfrm>
          <a:off x="0" y="0"/>
          <a:ext cx="0" cy="0"/>
          <a:chOff x="0" y="0"/>
          <a:chExt cx="0" cy="0"/>
        </a:xfrm>
      </p:grpSpPr>
      <p:pic>
        <p:nvPicPr>
          <p:cNvPr id="2052" name="Picture 4" descr="Résultat de recherche d'images pour &quot;tools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30454169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ntercalaire 2">
    <p:spTree>
      <p:nvGrpSpPr>
        <p:cNvPr id="1" name=""/>
        <p:cNvGrpSpPr/>
        <p:nvPr/>
      </p:nvGrpSpPr>
      <p:grpSpPr>
        <a:xfrm>
          <a:off x="0" y="0"/>
          <a:ext cx="0" cy="0"/>
          <a:chOff x="0" y="0"/>
          <a:chExt cx="0" cy="0"/>
        </a:xfrm>
      </p:grpSpPr>
      <p:pic>
        <p:nvPicPr>
          <p:cNvPr id="9" name="Imag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18991378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31518810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ntercalaire 3">
    <p:spTree>
      <p:nvGrpSpPr>
        <p:cNvPr id="1" name=""/>
        <p:cNvGrpSpPr/>
        <p:nvPr/>
      </p:nvGrpSpPr>
      <p:grpSpPr>
        <a:xfrm>
          <a:off x="0" y="0"/>
          <a:ext cx="0" cy="0"/>
          <a:chOff x="0" y="0"/>
          <a:chExt cx="0" cy="0"/>
        </a:xfrm>
      </p:grpSpPr>
      <p:pic>
        <p:nvPicPr>
          <p:cNvPr id="3076" name="Picture 4" descr="Résultat de recherche d'images pour &quot;learning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90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201008830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ntercalaire 4">
    <p:spTree>
      <p:nvGrpSpPr>
        <p:cNvPr id="1" name=""/>
        <p:cNvGrpSpPr/>
        <p:nvPr/>
      </p:nvGrpSpPr>
      <p:grpSpPr>
        <a:xfrm>
          <a:off x="0" y="0"/>
          <a:ext cx="0" cy="0"/>
          <a:chOff x="0" y="0"/>
          <a:chExt cx="0" cy="0"/>
        </a:xfrm>
      </p:grpSpPr>
      <p:pic>
        <p:nvPicPr>
          <p:cNvPr id="5124" name="Picture 4" descr="Résultat de recherche d'images pour &quot;construction picture&quot;"/>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 y="-2"/>
            <a:ext cx="9911321" cy="685800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838575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ntercalaire 5">
    <p:spTree>
      <p:nvGrpSpPr>
        <p:cNvPr id="1" name=""/>
        <p:cNvGrpSpPr/>
        <p:nvPr/>
      </p:nvGrpSpPr>
      <p:grpSpPr>
        <a:xfrm>
          <a:off x="0" y="0"/>
          <a:ext cx="0" cy="0"/>
          <a:chOff x="0" y="0"/>
          <a:chExt cx="0" cy="0"/>
        </a:xfrm>
      </p:grpSpPr>
      <p:pic>
        <p:nvPicPr>
          <p:cNvPr id="6146" name="Picture 2" descr="Résultat de recherche d'images pour &quot;conclusion pictures&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9929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9" name="Imag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9710552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ntercalaire 6">
    <p:spTree>
      <p:nvGrpSpPr>
        <p:cNvPr id="1" name=""/>
        <p:cNvGrpSpPr/>
        <p:nvPr/>
      </p:nvGrpSpPr>
      <p:grpSpPr>
        <a:xfrm>
          <a:off x="0" y="0"/>
          <a:ext cx="0" cy="0"/>
          <a:chOff x="0" y="0"/>
          <a:chExt cx="0" cy="0"/>
        </a:xfrm>
      </p:grpSpPr>
      <p:pic>
        <p:nvPicPr>
          <p:cNvPr id="3074" name="Picture 2" descr="Résultat de recherche d'images pour &quot;map compass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90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2035119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ntercalaire 7">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0"/>
            <a:ext cx="3671688" cy="6858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10697697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Intercalaire 7">
    <p:spTree>
      <p:nvGrpSpPr>
        <p:cNvPr id="1" name=""/>
        <p:cNvGrpSpPr/>
        <p:nvPr/>
      </p:nvGrpSpPr>
      <p:grpSpPr>
        <a:xfrm>
          <a:off x="0" y="0"/>
          <a:ext cx="0" cy="0"/>
          <a:chOff x="0" y="0"/>
          <a:chExt cx="0" cy="0"/>
        </a:xfrm>
      </p:grpSpPr>
      <p:pic>
        <p:nvPicPr>
          <p:cNvPr id="2050" name="Picture 2" descr="Résultat de recherche d'images pour &quot;monitoring picture&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4"/>
          <a:stretch/>
        </p:blipFill>
        <p:spPr bwMode="auto">
          <a:xfrm>
            <a:off x="0" y="0"/>
            <a:ext cx="990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0"/>
            <a:ext cx="3671688" cy="6858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9" name="Imag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38668932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ntercalaire 8">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2" name="Imag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7823486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tercalaire 9">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49561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tercalaire 10">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39839211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ntercalaire 11">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125455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avec sous-titre">
    <p:spTree>
      <p:nvGrpSpPr>
        <p:cNvPr id="1" name=""/>
        <p:cNvGrpSpPr/>
        <p:nvPr/>
      </p:nvGrpSpPr>
      <p:grpSpPr>
        <a:xfrm>
          <a:off x="0" y="0"/>
          <a:ext cx="0" cy="0"/>
          <a:chOff x="0" y="0"/>
          <a:chExt cx="0" cy="0"/>
        </a:xfrm>
      </p:grpSpPr>
      <p:sp>
        <p:nvSpPr>
          <p:cNvPr id="2"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
        <p:nvSpPr>
          <p:cNvPr id="3" name="Content Placeholder 2"/>
          <p:cNvSpPr>
            <a:spLocks noGrp="1"/>
          </p:cNvSpPr>
          <p:nvPr>
            <p:ph idx="1"/>
          </p:nvPr>
        </p:nvSpPr>
        <p:spPr>
          <a:xfrm>
            <a:off x="619432" y="1638299"/>
            <a:ext cx="8614721" cy="484032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Tree>
    <p:extLst>
      <p:ext uri="{BB962C8B-B14F-4D97-AF65-F5344CB8AC3E}">
        <p14:creationId xmlns:p14="http://schemas.microsoft.com/office/powerpoint/2010/main" val="404853170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ntercalaire 12">
    <p:spTree>
      <p:nvGrpSpPr>
        <p:cNvPr id="1" name=""/>
        <p:cNvGrpSpPr/>
        <p:nvPr/>
      </p:nvGrpSpPr>
      <p:grpSpPr>
        <a:xfrm>
          <a:off x="0" y="0"/>
          <a:ext cx="0" cy="0"/>
          <a:chOff x="0" y="0"/>
          <a:chExt cx="0" cy="0"/>
        </a:xfrm>
      </p:grpSpPr>
      <p:pic>
        <p:nvPicPr>
          <p:cNvPr id="20" name="Image 1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2" name="Imag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15206846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Contenu">
    <p:spTree>
      <p:nvGrpSpPr>
        <p:cNvPr id="1" name=""/>
        <p:cNvGrpSpPr/>
        <p:nvPr/>
      </p:nvGrpSpPr>
      <p:grpSpPr>
        <a:xfrm>
          <a:off x="0" y="0"/>
          <a:ext cx="0" cy="0"/>
          <a:chOff x="0" y="0"/>
          <a:chExt cx="0" cy="0"/>
        </a:xfrm>
      </p:grpSpPr>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Titre 4"/>
          <p:cNvSpPr>
            <a:spLocks noGrp="1"/>
          </p:cNvSpPr>
          <p:nvPr>
            <p:ph type="title"/>
          </p:nvPr>
        </p:nvSpPr>
        <p:spPr/>
        <p:txBody>
          <a:bodyPr/>
          <a:lstStyle/>
          <a:p>
            <a:r>
              <a:rPr lang="fr-FR"/>
              <a:t>Modifiez le style du titre</a:t>
            </a:r>
          </a:p>
        </p:txBody>
      </p:sp>
      <p:sp>
        <p:nvSpPr>
          <p:cNvPr id="6" name="Content Placeholder 2"/>
          <p:cNvSpPr>
            <a:spLocks noGrp="1"/>
          </p:cNvSpPr>
          <p:nvPr>
            <p:ph sz="quarter" idx="12" hasCustomPrompt="1"/>
          </p:nvPr>
        </p:nvSpPr>
        <p:spPr>
          <a:xfrm>
            <a:off x="630863" y="917918"/>
            <a:ext cx="8614737" cy="609600"/>
          </a:xfrm>
        </p:spPr>
        <p:txBody>
          <a:bodyPr>
            <a:noAutofit/>
          </a:bodyPr>
          <a:lstStyle>
            <a:lvl1pPr marL="0" indent="0">
              <a:buFontTx/>
              <a:buNone/>
              <a:defRPr sz="2000" b="1">
                <a:solidFill>
                  <a:srgbClr val="303F48"/>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pt-PT"/>
              <a:t>Cliquez pour ajouter du texte</a:t>
            </a:r>
          </a:p>
        </p:txBody>
      </p:sp>
      <p:sp>
        <p:nvSpPr>
          <p:cNvPr id="11" name="Espace réservé du texte 9"/>
          <p:cNvSpPr>
            <a:spLocks noGrp="1"/>
          </p:cNvSpPr>
          <p:nvPr>
            <p:ph type="body" sz="quarter" idx="13"/>
          </p:nvPr>
        </p:nvSpPr>
        <p:spPr>
          <a:xfrm>
            <a:off x="630862" y="1534510"/>
            <a:ext cx="8602037" cy="482501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39829370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4" name="Rectangle 34"/>
          <p:cNvSpPr>
            <a:spLocks noGrp="1" noChangeArrowheads="1"/>
          </p:cNvSpPr>
          <p:nvPr>
            <p:ph type="ftr" sz="quarter" idx="11"/>
          </p:nvPr>
        </p:nvSpPr>
        <p:spPr>
          <a:xfrm>
            <a:off x="1754644" y="6453336"/>
            <a:ext cx="7644475" cy="246510"/>
          </a:xfrm>
          <a:prstGeom prst="rect">
            <a:avLst/>
          </a:prstGeom>
          <a:ln/>
        </p:spPr>
        <p:txBody>
          <a:bodyPr/>
          <a:lstStyle>
            <a:lvl1pPr>
              <a:defRPr sz="800"/>
            </a:lvl1pPr>
          </a:lstStyle>
          <a:p>
            <a:pPr>
              <a:defRPr/>
            </a:pPr>
            <a:endParaRPr lang="fr-FR"/>
          </a:p>
        </p:txBody>
      </p:sp>
      <p:sp>
        <p:nvSpPr>
          <p:cNvPr id="5" name="Rectangle 35"/>
          <p:cNvSpPr>
            <a:spLocks noGrp="1" noChangeArrowheads="1"/>
          </p:cNvSpPr>
          <p:nvPr>
            <p:ph type="sldNum" sz="quarter" idx="12"/>
          </p:nvPr>
        </p:nvSpPr>
        <p:spPr>
          <a:ln/>
        </p:spPr>
        <p:txBody>
          <a:bodyPr/>
          <a:lstStyle>
            <a:lvl1pPr>
              <a:defRPr>
                <a:solidFill>
                  <a:srgbClr val="FF0000"/>
                </a:solidFill>
              </a:defRPr>
            </a:lvl1pPr>
          </a:lstStyle>
          <a:p>
            <a:pPr>
              <a:defRPr/>
            </a:pPr>
            <a:fld id="{8ABC9975-821D-4EB4-B2A9-344FC2C4C635}" type="slidenum">
              <a:rPr lang="fr-FR" smtClean="0"/>
              <a:pPr>
                <a:defRPr/>
              </a:pPr>
              <a:t>‹N°›</a:t>
            </a:fld>
            <a:endParaRPr lang="fr-FR"/>
          </a:p>
        </p:txBody>
      </p:sp>
    </p:spTree>
    <p:extLst>
      <p:ext uri="{BB962C8B-B14F-4D97-AF65-F5344CB8AC3E}">
        <p14:creationId xmlns:p14="http://schemas.microsoft.com/office/powerpoint/2010/main" val="2837648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3" y="5"/>
          <a:ext cx="147061" cy="143985"/>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 y="5"/>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a:t>Click to edit Master title style</a:t>
            </a:r>
            <a:endParaRPr lang="en-US"/>
          </a:p>
        </p:txBody>
      </p:sp>
      <p:sp>
        <p:nvSpPr>
          <p:cNvPr id="3" name="Content Placeholder 2"/>
          <p:cNvSpPr>
            <a:spLocks noGrp="1"/>
          </p:cNvSpPr>
          <p:nvPr>
            <p:ph idx="1" hasCustomPrompt="1"/>
            <p:custDataLst>
              <p:tags r:id="rId3"/>
            </p:custDataLst>
          </p:nvPr>
        </p:nvSpPr>
        <p:spPr>
          <a:xfrm>
            <a:off x="323392" y="1494770"/>
            <a:ext cx="9582608" cy="4643751"/>
          </a:xfrm>
        </p:spPr>
        <p:txBody>
          <a:bodyPr/>
          <a:lstStyle>
            <a:lvl1pPr>
              <a:defRPr b="0"/>
            </a:lvl1pPr>
            <a:lvl5pPr>
              <a:buNone/>
              <a:defRPr/>
            </a:lvl5pPr>
          </a:lstStyle>
          <a:p>
            <a:pPr lvl="0"/>
            <a:r>
              <a:rPr lang="en-US" noProof="0"/>
              <a:t>Click to edit Master text style</a:t>
            </a:r>
          </a:p>
          <a:p>
            <a:pPr lvl="1"/>
            <a:r>
              <a:rPr lang="en-US" noProof="0"/>
              <a:t>Text style level 2</a:t>
            </a:r>
          </a:p>
          <a:p>
            <a:pPr lvl="2"/>
            <a:r>
              <a:rPr lang="en-US" noProof="0"/>
              <a:t>Text style level 3</a:t>
            </a:r>
          </a:p>
          <a:p>
            <a:pPr lvl="3"/>
            <a:r>
              <a:rPr lang="en-US" noProof="0"/>
              <a:t>Text style level 4</a:t>
            </a:r>
          </a:p>
        </p:txBody>
      </p:sp>
    </p:spTree>
    <p:extLst>
      <p:ext uri="{BB962C8B-B14F-4D97-AF65-F5344CB8AC3E}">
        <p14:creationId xmlns:p14="http://schemas.microsoft.com/office/powerpoint/2010/main" val="8660797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2290763" y="1464240"/>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1097"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noProof="0"/>
              </a:p>
            </p:txBody>
          </p:sp>
        </p:grpSp>
      </p:grpSp>
      <p:sp>
        <p:nvSpPr>
          <p:cNvPr id="28" name="object 7">
            <a:extLst>
              <a:ext uri="{FF2B5EF4-FFF2-40B4-BE49-F238E27FC236}">
                <a16:creationId xmlns:a16="http://schemas.microsoft.com/office/drawing/2014/main" id="{29822F41-3E84-4E9E-9116-6C25F75AAF11}"/>
              </a:ext>
            </a:extLst>
          </p:cNvPr>
          <p:cNvSpPr/>
          <p:nvPr/>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1097" noProof="0"/>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sp>
        <p:nvSpPr>
          <p:cNvPr id="5" name="bg object 20">
            <a:extLst>
              <a:ext uri="{FF2B5EF4-FFF2-40B4-BE49-F238E27FC236}">
                <a16:creationId xmlns:a16="http://schemas.microsoft.com/office/drawing/2014/main" id="{A151CB84-5005-40BA-BAF1-E69C66FDC882}"/>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fr-FR"/>
          </a:p>
        </p:txBody>
      </p:sp>
      <p:pic>
        <p:nvPicPr>
          <p:cNvPr id="12" name="Graphique 11">
            <a:extLst>
              <a:ext uri="{FF2B5EF4-FFF2-40B4-BE49-F238E27FC236}">
                <a16:creationId xmlns:a16="http://schemas.microsoft.com/office/drawing/2014/main" id="{F66D9963-BDB2-4715-A1D1-F4032037AAD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59078" y="1315988"/>
            <a:ext cx="913210" cy="1123951"/>
          </a:xfrm>
          <a:prstGeom prst="rect">
            <a:avLst/>
          </a:prstGeom>
        </p:spPr>
      </p:pic>
    </p:spTree>
    <p:extLst>
      <p:ext uri="{BB962C8B-B14F-4D97-AF65-F5344CB8AC3E}">
        <p14:creationId xmlns:p14="http://schemas.microsoft.com/office/powerpoint/2010/main" val="6866632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1097"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noProof="0"/>
              </a:p>
            </p:txBody>
          </p:sp>
        </p:grpSp>
      </p:grpSp>
      <p:sp>
        <p:nvSpPr>
          <p:cNvPr id="28" name="object 7">
            <a:extLst>
              <a:ext uri="{FF2B5EF4-FFF2-40B4-BE49-F238E27FC236}">
                <a16:creationId xmlns:a16="http://schemas.microsoft.com/office/drawing/2014/main" id="{29822F41-3E84-4E9E-9116-6C25F75AAF11}"/>
              </a:ext>
            </a:extLst>
          </p:cNvPr>
          <p:cNvSpPr/>
          <p:nvPr/>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1097" noProof="0"/>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sp>
        <p:nvSpPr>
          <p:cNvPr id="5" name="bg object 20">
            <a:extLst>
              <a:ext uri="{FF2B5EF4-FFF2-40B4-BE49-F238E27FC236}">
                <a16:creationId xmlns:a16="http://schemas.microsoft.com/office/drawing/2014/main" id="{A151CB84-5005-40BA-BAF1-E69C66FDC882}"/>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5461033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2"/>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12" name="object 5">
            <a:extLst>
              <a:ext uri="{FF2B5EF4-FFF2-40B4-BE49-F238E27FC236}">
                <a16:creationId xmlns:a16="http://schemas.microsoft.com/office/drawing/2014/main" id="{8F84A533-D15F-4251-B825-30C4967127B7}"/>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1097"/>
          </a:p>
        </p:txBody>
      </p:sp>
      <p:sp>
        <p:nvSpPr>
          <p:cNvPr id="14" name="object 6">
            <a:extLst>
              <a:ext uri="{FF2B5EF4-FFF2-40B4-BE49-F238E27FC236}">
                <a16:creationId xmlns:a16="http://schemas.microsoft.com/office/drawing/2014/main" id="{5815314C-9423-41A5-BEA4-E339EE8896A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1097"/>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7"/>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7453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0" y="4133653"/>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653"/>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5"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5"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0"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fr-FR"/>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16880725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5"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41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5"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0"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0" y="324441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23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5"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0" y="478323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fr-FR"/>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036211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34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5"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41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5"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602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5"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63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5"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0" y="170834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0" y="266841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0" y="362602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0" y="458363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801"/>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5"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0" y="5540801"/>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fr-FR"/>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4017696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 + graphique">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432" y="1638299"/>
            <a:ext cx="4533481" cy="4840321"/>
          </a:xfrm>
        </p:spPr>
        <p:txBody>
          <a:bodyPr/>
          <a:lstStyle>
            <a:lvl4pPr>
              <a:defRPr>
                <a:solidFill>
                  <a:schemeClr val="accent3"/>
                </a:solidFill>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
        <p:nvSpPr>
          <p:cNvPr id="8" name="Espace réservé du graphique 7"/>
          <p:cNvSpPr>
            <a:spLocks noGrp="1"/>
          </p:cNvSpPr>
          <p:nvPr>
            <p:ph type="chart" sz="quarter" idx="14"/>
          </p:nvPr>
        </p:nvSpPr>
        <p:spPr>
          <a:xfrm>
            <a:off x="5314950" y="1638300"/>
            <a:ext cx="4119563" cy="4397375"/>
          </a:xfrm>
        </p:spPr>
        <p:txBody>
          <a:bodyPr/>
          <a:lstStyle/>
          <a:p>
            <a:r>
              <a:rPr lang="fr-FR"/>
              <a:t>Cliquez sur l'icône pour ajouter un graphique</a:t>
            </a:r>
          </a:p>
        </p:txBody>
      </p:sp>
      <p:sp>
        <p:nvSpPr>
          <p:cNvPr id="11"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Tree>
    <p:extLst>
      <p:ext uri="{BB962C8B-B14F-4D97-AF65-F5344CB8AC3E}">
        <p14:creationId xmlns:p14="http://schemas.microsoft.com/office/powerpoint/2010/main" val="38061294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4"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27679308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37333110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35781636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4"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38"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6" name="object 9">
            <a:extLst>
              <a:ext uri="{FF2B5EF4-FFF2-40B4-BE49-F238E27FC236}">
                <a16:creationId xmlns:a16="http://schemas.microsoft.com/office/drawing/2014/main" id="{CD658198-6E69-4296-BD01-49F0474343E5}"/>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1097"/>
          </a:p>
        </p:txBody>
      </p:sp>
      <p:sp>
        <p:nvSpPr>
          <p:cNvPr id="7" name="object 10">
            <a:extLst>
              <a:ext uri="{FF2B5EF4-FFF2-40B4-BE49-F238E27FC236}">
                <a16:creationId xmlns:a16="http://schemas.microsoft.com/office/drawing/2014/main" id="{76A93DBD-7AD0-4E6B-85F7-D5A7E6BA4DE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1097"/>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77148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6" name="object 9">
            <a:extLst>
              <a:ext uri="{FF2B5EF4-FFF2-40B4-BE49-F238E27FC236}">
                <a16:creationId xmlns:a16="http://schemas.microsoft.com/office/drawing/2014/main" id="{CD658198-6E69-4296-BD01-49F0474343E5}"/>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1097"/>
          </a:p>
        </p:txBody>
      </p:sp>
      <p:sp>
        <p:nvSpPr>
          <p:cNvPr id="7" name="object 10">
            <a:extLst>
              <a:ext uri="{FF2B5EF4-FFF2-40B4-BE49-F238E27FC236}">
                <a16:creationId xmlns:a16="http://schemas.microsoft.com/office/drawing/2014/main" id="{76A93DBD-7AD0-4E6B-85F7-D5A7E6BA4DE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1097"/>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7020445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38"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fr-FR"/>
          </a:p>
        </p:txBody>
      </p:sp>
      <p:sp>
        <p:nvSpPr>
          <p:cNvPr id="5" name="object 8">
            <a:extLst>
              <a:ext uri="{FF2B5EF4-FFF2-40B4-BE49-F238E27FC236}">
                <a16:creationId xmlns:a16="http://schemas.microsoft.com/office/drawing/2014/main" id="{9EE1458B-1ACC-4A60-A6DA-3A183AD4A703}"/>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1097"/>
          </a:p>
        </p:txBody>
      </p:sp>
      <p:sp>
        <p:nvSpPr>
          <p:cNvPr id="6" name="object 9">
            <a:extLst>
              <a:ext uri="{FF2B5EF4-FFF2-40B4-BE49-F238E27FC236}">
                <a16:creationId xmlns:a16="http://schemas.microsoft.com/office/drawing/2014/main" id="{C14AF817-4FA3-4511-BF85-552078C6E679}"/>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1097"/>
          </a:p>
        </p:txBody>
      </p:sp>
      <p:sp>
        <p:nvSpPr>
          <p:cNvPr id="7" name="object 10">
            <a:extLst>
              <a:ext uri="{FF2B5EF4-FFF2-40B4-BE49-F238E27FC236}">
                <a16:creationId xmlns:a16="http://schemas.microsoft.com/office/drawing/2014/main" id="{C87F872C-9C1D-4419-83CD-C89DB3A9AD0E}"/>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1097"/>
          </a:p>
        </p:txBody>
      </p:sp>
    </p:spTree>
    <p:extLst>
      <p:ext uri="{BB962C8B-B14F-4D97-AF65-F5344CB8AC3E}">
        <p14:creationId xmlns:p14="http://schemas.microsoft.com/office/powerpoint/2010/main" val="34901865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26501520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1" indent="-120656">
              <a:buClr>
                <a:schemeClr val="tx2"/>
              </a:buClr>
              <a:buFont typeface="Wingdings" panose="05000000000000000000" pitchFamily="2" charset="2"/>
              <a:buChar char="§"/>
              <a:tabLst/>
              <a:defRPr/>
            </a:lvl1pPr>
            <a:lvl2pPr marL="175500" indent="-120656">
              <a:buFont typeface="Wingdings" panose="05000000000000000000" pitchFamily="2" charset="2"/>
              <a:buChar char="§"/>
              <a:defRPr/>
            </a:lvl2pPr>
            <a:lvl3pPr marL="241313" indent="-119956">
              <a:buClr>
                <a:srgbClr val="005473"/>
              </a:buClr>
              <a:buFont typeface="Wingdings" panose="05000000000000000000" pitchFamily="2" charset="2"/>
              <a:buChar char="§"/>
              <a:defRPr/>
            </a:lvl3pPr>
            <a:lvl4pPr marL="307125" indent="-109688">
              <a:defRPr sz="914">
                <a:solidFill>
                  <a:schemeClr val="tx2"/>
                </a:solidFill>
              </a:defRPr>
            </a:lvl4pPr>
            <a:lvl5pPr marL="372938" indent="-120656">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36126842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2"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22923548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4"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6"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6"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3022849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432" y="1638299"/>
            <a:ext cx="4533481" cy="4840321"/>
          </a:xfrm>
        </p:spPr>
        <p:txBody>
          <a:bodyPr/>
          <a:lstStyle>
            <a:lvl4pPr>
              <a:defRPr>
                <a:solidFill>
                  <a:schemeClr val="accent3"/>
                </a:solidFill>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
        <p:nvSpPr>
          <p:cNvPr id="11"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
        <p:nvSpPr>
          <p:cNvPr id="12" name="Espace réservé pour une image  6"/>
          <p:cNvSpPr>
            <a:spLocks noGrp="1"/>
          </p:cNvSpPr>
          <p:nvPr>
            <p:ph type="pic" sz="quarter" idx="15"/>
          </p:nvPr>
        </p:nvSpPr>
        <p:spPr>
          <a:xfrm>
            <a:off x="5314950" y="1648028"/>
            <a:ext cx="4119563" cy="4397375"/>
          </a:xfrm>
        </p:spPr>
        <p:txBody>
          <a:bodyPr/>
          <a:lstStyle/>
          <a:p>
            <a:r>
              <a:rPr lang="fr-FR"/>
              <a:t>Cliquez sur l'icône pour ajouter une image</a:t>
            </a:r>
          </a:p>
        </p:txBody>
      </p:sp>
    </p:spTree>
    <p:extLst>
      <p:ext uri="{BB962C8B-B14F-4D97-AF65-F5344CB8AC3E}">
        <p14:creationId xmlns:p14="http://schemas.microsoft.com/office/powerpoint/2010/main" val="30214143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15261672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4" y="697702"/>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4"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4235818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1"/>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4" y="697702"/>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757994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4" y="697702"/>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3108452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1097"/>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6" y="2743201"/>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fr-FR"/>
          </a:p>
        </p:txBody>
      </p:sp>
    </p:spTree>
    <p:extLst>
      <p:ext uri="{BB962C8B-B14F-4D97-AF65-F5344CB8AC3E}">
        <p14:creationId xmlns:p14="http://schemas.microsoft.com/office/powerpoint/2010/main" val="8483552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7"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7"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fr-FR"/>
          </a:p>
        </p:txBody>
      </p:sp>
    </p:spTree>
    <p:extLst>
      <p:ext uri="{BB962C8B-B14F-4D97-AF65-F5344CB8AC3E}">
        <p14:creationId xmlns:p14="http://schemas.microsoft.com/office/powerpoint/2010/main" val="13598643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p:nvSpPr>
        <p:spPr>
          <a:xfrm>
            <a:off x="8408713"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1097"/>
          </a:p>
        </p:txBody>
      </p:sp>
      <p:sp>
        <p:nvSpPr>
          <p:cNvPr id="6" name="object 8">
            <a:extLst>
              <a:ext uri="{FF2B5EF4-FFF2-40B4-BE49-F238E27FC236}">
                <a16:creationId xmlns:a16="http://schemas.microsoft.com/office/drawing/2014/main" id="{751A90F7-4173-4539-90AE-F4A8B177F34B}"/>
              </a:ext>
            </a:extLst>
          </p:cNvPr>
          <p:cNvSpPr/>
          <p:nvPr/>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1097"/>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1097"/>
          </a:p>
        </p:txBody>
      </p:sp>
      <p:sp>
        <p:nvSpPr>
          <p:cNvPr id="26" name="object 25">
            <a:extLst>
              <a:ext uri="{FF2B5EF4-FFF2-40B4-BE49-F238E27FC236}">
                <a16:creationId xmlns:a16="http://schemas.microsoft.com/office/drawing/2014/main" id="{B878D6D7-A21E-4916-A1DB-9ADACBC53B10}"/>
              </a:ext>
            </a:extLst>
          </p:cNvPr>
          <p:cNvSpPr/>
          <p:nvPr/>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1097"/>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1"/>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4"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7"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fr-FR"/>
          </a:p>
        </p:txBody>
      </p:sp>
    </p:spTree>
    <p:extLst>
      <p:ext uri="{BB962C8B-B14F-4D97-AF65-F5344CB8AC3E}">
        <p14:creationId xmlns:p14="http://schemas.microsoft.com/office/powerpoint/2010/main" val="38615411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1097"/>
          </a:p>
        </p:txBody>
      </p:sp>
      <p:grpSp>
        <p:nvGrpSpPr>
          <p:cNvPr id="4" name="Group 3">
            <a:extLst>
              <a:ext uri="{FF2B5EF4-FFF2-40B4-BE49-F238E27FC236}">
                <a16:creationId xmlns:a16="http://schemas.microsoft.com/office/drawing/2014/main" id="{6FA622AA-407E-4F46-953C-4F5CFFF27758}"/>
              </a:ext>
            </a:extLst>
          </p:cNvPr>
          <p:cNvGrpSpPr/>
          <p:nvPr/>
        </p:nvGrpSpPr>
        <p:grpSpPr>
          <a:xfrm>
            <a:off x="7820355" y="5902836"/>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1097"/>
            </a:p>
          </p:txBody>
        </p:sp>
      </p:grpSp>
      <p:grpSp>
        <p:nvGrpSpPr>
          <p:cNvPr id="6" name="Group 5">
            <a:extLst>
              <a:ext uri="{FF2B5EF4-FFF2-40B4-BE49-F238E27FC236}">
                <a16:creationId xmlns:a16="http://schemas.microsoft.com/office/drawing/2014/main" id="{5B1B7B49-0DA0-45B6-8E19-E1D65283D0ED}"/>
              </a:ext>
            </a:extLst>
          </p:cNvPr>
          <p:cNvGrpSpPr/>
          <p:nvPr/>
        </p:nvGrpSpPr>
        <p:grpSpPr>
          <a:xfrm>
            <a:off x="8147749" y="5902836"/>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1097"/>
            </a:p>
          </p:txBody>
        </p:sp>
      </p:grpSp>
      <p:grpSp>
        <p:nvGrpSpPr>
          <p:cNvPr id="28" name="Group 27">
            <a:extLst>
              <a:ext uri="{FF2B5EF4-FFF2-40B4-BE49-F238E27FC236}">
                <a16:creationId xmlns:a16="http://schemas.microsoft.com/office/drawing/2014/main" id="{56C6C106-DE9F-424D-9B9A-C24F893C9D73}"/>
              </a:ext>
            </a:extLst>
          </p:cNvPr>
          <p:cNvGrpSpPr/>
          <p:nvPr/>
        </p:nvGrpSpPr>
        <p:grpSpPr>
          <a:xfrm>
            <a:off x="9129932" y="5902836"/>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1097"/>
            </a:p>
          </p:txBody>
        </p:sp>
      </p:grpSp>
      <p:grpSp>
        <p:nvGrpSpPr>
          <p:cNvPr id="27" name="Group 26">
            <a:extLst>
              <a:ext uri="{FF2B5EF4-FFF2-40B4-BE49-F238E27FC236}">
                <a16:creationId xmlns:a16="http://schemas.microsoft.com/office/drawing/2014/main" id="{3C6C8FFF-8FEA-4190-BEF9-18887051D0DD}"/>
              </a:ext>
            </a:extLst>
          </p:cNvPr>
          <p:cNvGrpSpPr/>
          <p:nvPr/>
        </p:nvGrpSpPr>
        <p:grpSpPr>
          <a:xfrm>
            <a:off x="8802538" y="5902836"/>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1097"/>
            </a:p>
          </p:txBody>
        </p:sp>
      </p:grpSp>
      <p:grpSp>
        <p:nvGrpSpPr>
          <p:cNvPr id="8" name="Group 7">
            <a:extLst>
              <a:ext uri="{FF2B5EF4-FFF2-40B4-BE49-F238E27FC236}">
                <a16:creationId xmlns:a16="http://schemas.microsoft.com/office/drawing/2014/main" id="{59B15965-B2D7-4F16-8E53-EFCD29DF2415}"/>
              </a:ext>
            </a:extLst>
          </p:cNvPr>
          <p:cNvGrpSpPr/>
          <p:nvPr/>
        </p:nvGrpSpPr>
        <p:grpSpPr>
          <a:xfrm>
            <a:off x="8475144" y="5902836"/>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1097"/>
            </a:p>
          </p:txBody>
        </p:sp>
      </p:grpSp>
      <p:sp>
        <p:nvSpPr>
          <p:cNvPr id="30" name="object 8">
            <a:extLst>
              <a:ext uri="{FF2B5EF4-FFF2-40B4-BE49-F238E27FC236}">
                <a16:creationId xmlns:a16="http://schemas.microsoft.com/office/drawing/2014/main" id="{30407C8C-1F92-4D15-91A5-2F39144E61A5}"/>
              </a:ext>
            </a:extLst>
          </p:cNvPr>
          <p:cNvSpPr txBox="1"/>
          <p:nvPr/>
        </p:nvSpPr>
        <p:spPr>
          <a:xfrm>
            <a:off x="7820355" y="5487351"/>
            <a:ext cx="1536558"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1097"/>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Tree>
    <p:extLst>
      <p:ext uri="{BB962C8B-B14F-4D97-AF65-F5344CB8AC3E}">
        <p14:creationId xmlns:p14="http://schemas.microsoft.com/office/powerpoint/2010/main" val="12731879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7213" y="3713308"/>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55" name="object 13">
            <a:extLst>
              <a:ext uri="{FF2B5EF4-FFF2-40B4-BE49-F238E27FC236}">
                <a16:creationId xmlns:a16="http://schemas.microsoft.com/office/drawing/2014/main" id="{2F0B4D82-3112-41F2-AD2B-0EF2CD0013D4}"/>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9"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7D4A96E6-C3EB-45C1-B3BA-4E240EF4D554}"/>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Tree>
    <p:extLst>
      <p:ext uri="{BB962C8B-B14F-4D97-AF65-F5344CB8AC3E}">
        <p14:creationId xmlns:p14="http://schemas.microsoft.com/office/powerpoint/2010/main" val="42556039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Dark End EN">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8"/>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5" name="object 29">
            <a:extLst>
              <a:ext uri="{FF2B5EF4-FFF2-40B4-BE49-F238E27FC236}">
                <a16:creationId xmlns:a16="http://schemas.microsoft.com/office/drawing/2014/main" id="{06CB742D-9F4D-42D3-B49A-F528B3B02573}"/>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9"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FBBE171D-EA4E-452C-8EBE-60BD260840FF}"/>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18" name="object 13">
            <a:extLst>
              <a:ext uri="{FF2B5EF4-FFF2-40B4-BE49-F238E27FC236}">
                <a16:creationId xmlns:a16="http://schemas.microsoft.com/office/drawing/2014/main" id="{609C26D4-87EE-42AD-8338-D5EE327E9EA9}"/>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Tree>
    <p:extLst>
      <p:ext uri="{BB962C8B-B14F-4D97-AF65-F5344CB8AC3E}">
        <p14:creationId xmlns:p14="http://schemas.microsoft.com/office/powerpoint/2010/main" val="756819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e + image">
    <p:spTree>
      <p:nvGrpSpPr>
        <p:cNvPr id="1" name=""/>
        <p:cNvGrpSpPr/>
        <p:nvPr/>
      </p:nvGrpSpPr>
      <p:grpSpPr>
        <a:xfrm>
          <a:off x="0" y="0"/>
          <a:ext cx="0" cy="0"/>
          <a:chOff x="0" y="0"/>
          <a:chExt cx="0" cy="0"/>
        </a:xfrm>
      </p:grpSpPr>
      <p:pic>
        <p:nvPicPr>
          <p:cNvPr id="11" name="Picture 1" descr="Slide_footer_0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58575"/>
            <a:ext cx="9906000" cy="1799427"/>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3" name="Imag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20336" y="6093107"/>
            <a:ext cx="784356" cy="525600"/>
          </a:xfrm>
          <a:prstGeom prst="rect">
            <a:avLst/>
          </a:prstGeom>
        </p:spPr>
      </p:pic>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8520586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Dark End FR">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8"/>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FBBE171D-EA4E-452C-8EBE-60BD260840FF}"/>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18" name="object 13">
            <a:extLst>
              <a:ext uri="{FF2B5EF4-FFF2-40B4-BE49-F238E27FC236}">
                <a16:creationId xmlns:a16="http://schemas.microsoft.com/office/drawing/2014/main" id="{609C26D4-87EE-42AD-8338-D5EE327E9EA9}"/>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19" name="object 29">
            <a:extLst>
              <a:ext uri="{FF2B5EF4-FFF2-40B4-BE49-F238E27FC236}">
                <a16:creationId xmlns:a16="http://schemas.microsoft.com/office/drawing/2014/main" id="{6F3CD315-706A-434B-868F-34214EBB8D8B}"/>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ESPAGNE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a:t>
            </a:r>
            <a:r>
              <a:rPr lang="fr-FR" sz="853" spc="7" dirty="0">
                <a:solidFill>
                  <a:srgbClr val="00AC9C"/>
                </a:solidFill>
                <a:latin typeface="Verdana" panose="020B0604030504040204" pitchFamily="34" charset="0"/>
                <a:cs typeface="Poppins"/>
              </a:rPr>
              <a:t>QUE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SUISSE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ANGLETERRE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t>
            </a:r>
            <a:r>
              <a:rPr lang="fr-FR" sz="853" spc="15" dirty="0">
                <a:solidFill>
                  <a:srgbClr val="00AC9C"/>
                </a:solidFill>
                <a:latin typeface="Verdana" panose="020B0604030504040204" pitchFamily="34" charset="0"/>
                <a:cs typeface="Poppins"/>
              </a:rPr>
              <a:t>OGNE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MANI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a:t>
            </a:r>
            <a:r>
              <a:rPr lang="fr-FR" sz="853" spc="15" dirty="0">
                <a:solidFill>
                  <a:srgbClr val="00AC9C"/>
                </a:solidFill>
                <a:latin typeface="Verdana" panose="020B0604030504040204" pitchFamily="34" charset="0"/>
                <a:cs typeface="Poppins"/>
              </a:rPr>
              <a:t>AROC</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N</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t>
            </a:r>
            <a:r>
              <a:rPr lang="fr-FR" sz="853" spc="15" dirty="0">
                <a:solidFill>
                  <a:srgbClr val="00AC9C"/>
                </a:solidFill>
                <a:latin typeface="Verdana" panose="020B0604030504040204" pitchFamily="34" charset="0"/>
                <a:cs typeface="Poppins"/>
              </a:rPr>
              <a:t>ÉS</a:t>
            </a:r>
            <a:r>
              <a:rPr sz="853" spc="15" dirty="0">
                <a:solidFill>
                  <a:srgbClr val="00AC9C"/>
                </a:solidFill>
                <a:latin typeface="Verdana" panose="020B0604030504040204" pitchFamily="34" charset="0"/>
                <a:cs typeface="Poppins"/>
              </a:rPr>
              <a:t>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a:t>
            </a:r>
            <a:r>
              <a:rPr lang="fr-FR" sz="853" spc="15" dirty="0">
                <a:solidFill>
                  <a:srgbClr val="00AC9C"/>
                </a:solidFill>
                <a:latin typeface="Verdana" panose="020B0604030504040204" pitchFamily="34" charset="0"/>
                <a:cs typeface="Poppins"/>
              </a:rPr>
              <a:t>QUE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a:t>
            </a:r>
            <a:r>
              <a:rPr lang="fr-FR" sz="853" spc="9" dirty="0">
                <a:solidFill>
                  <a:srgbClr val="00AC9C"/>
                </a:solidFill>
                <a:latin typeface="Verdana" panose="020B0604030504040204" pitchFamily="34" charset="0"/>
                <a:cs typeface="Poppins"/>
              </a:rPr>
              <a:t>DU</a:t>
            </a:r>
            <a:r>
              <a:rPr sz="853" spc="9"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a:t>
            </a:r>
            <a:r>
              <a:rPr lang="fr-FR" sz="853" spc="12" dirty="0">
                <a:solidFill>
                  <a:srgbClr val="00AC9C"/>
                </a:solidFill>
                <a:latin typeface="Verdana" panose="020B0604030504040204" pitchFamily="34" charset="0"/>
                <a:cs typeface="Poppins"/>
              </a:rPr>
              <a:t>É</a:t>
            </a:r>
            <a:r>
              <a:rPr sz="853" spc="12" dirty="0">
                <a:solidFill>
                  <a:srgbClr val="00AC9C"/>
                </a:solidFill>
                <a:latin typeface="Verdana" panose="020B0604030504040204" pitchFamily="34" charset="0"/>
                <a:cs typeface="Poppins"/>
              </a:rPr>
              <a:t>R</a:t>
            </a:r>
            <a:r>
              <a:rPr lang="fr-FR" sz="853" spc="12" dirty="0">
                <a:solidFill>
                  <a:srgbClr val="00AC9C"/>
                </a:solidFill>
                <a:latin typeface="Verdana" panose="020B0604030504040204" pitchFamily="34" charset="0"/>
                <a:cs typeface="Poppins"/>
              </a:rPr>
              <a:t>O</a:t>
            </a:r>
            <a:r>
              <a:rPr sz="853" spc="12" dirty="0">
                <a:solidFill>
                  <a:srgbClr val="00AC9C"/>
                </a:solidFill>
                <a:latin typeface="Verdana" panose="020B0604030504040204" pitchFamily="34" charset="0"/>
                <a:cs typeface="Poppins"/>
              </a:rPr>
              <a:t>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PUBLI</a:t>
            </a:r>
            <a:r>
              <a:rPr lang="fr-FR" sz="853" spc="15" dirty="0">
                <a:solidFill>
                  <a:srgbClr val="00AC9C"/>
                </a:solidFill>
                <a:latin typeface="Verdana" panose="020B0604030504040204" pitchFamily="34" charset="0"/>
                <a:cs typeface="Poppins"/>
              </a:rPr>
              <a:t>QUE DOMINICAINE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a:t>
            </a:r>
            <a:r>
              <a:rPr lang="fr-FR" sz="853" spc="15" dirty="0">
                <a:solidFill>
                  <a:srgbClr val="00AC9C"/>
                </a:solidFill>
                <a:latin typeface="Verdana" panose="020B0604030504040204" pitchFamily="34" charset="0"/>
                <a:cs typeface="Poppins"/>
              </a:rPr>
              <a:t>UR</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lang="fr-FR" sz="853" spc="19" dirty="0">
                <a:solidFill>
                  <a:srgbClr val="00AC9C"/>
                </a:solidFill>
                <a:latin typeface="Verdana" panose="020B0604030504040204" pitchFamily="34" charset="0"/>
                <a:cs typeface="Poppins"/>
              </a:rPr>
              <a:t>E.A.U</a:t>
            </a:r>
            <a:endParaRPr sz="853" dirty="0">
              <a:latin typeface="Verdana" panose="020B0604030504040204" pitchFamily="34" charset="0"/>
              <a:cs typeface="Poppins"/>
            </a:endParaRPr>
          </a:p>
        </p:txBody>
      </p:sp>
    </p:spTree>
    <p:extLst>
      <p:ext uri="{BB962C8B-B14F-4D97-AF65-F5344CB8AC3E}">
        <p14:creationId xmlns:p14="http://schemas.microsoft.com/office/powerpoint/2010/main" val="36735538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5291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F5AF90-088B-406A-A347-1CEAF460C847}"/>
              </a:ext>
            </a:extLst>
          </p:cNvPr>
          <p:cNvSpPr>
            <a:spLocks noGrp="1"/>
          </p:cNvSpPr>
          <p:nvPr>
            <p:ph type="ctrTitle"/>
          </p:nvPr>
        </p:nvSpPr>
        <p:spPr>
          <a:xfrm>
            <a:off x="1238250" y="1122363"/>
            <a:ext cx="7429500" cy="2387600"/>
          </a:xfrm>
        </p:spPr>
        <p:txBody>
          <a:bodyPr anchor="b"/>
          <a:lstStyle>
            <a:lvl1pPr algn="ctr">
              <a:defRPr sz="4875"/>
            </a:lvl1pPr>
          </a:lstStyle>
          <a:p>
            <a:r>
              <a:rPr lang="fr-FR"/>
              <a:t>Modifiez le style du titre</a:t>
            </a:r>
          </a:p>
        </p:txBody>
      </p:sp>
      <p:sp>
        <p:nvSpPr>
          <p:cNvPr id="3" name="Sous-titre 2">
            <a:extLst>
              <a:ext uri="{FF2B5EF4-FFF2-40B4-BE49-F238E27FC236}">
                <a16:creationId xmlns:a16="http://schemas.microsoft.com/office/drawing/2014/main" id="{19851DD1-8E70-45BD-968B-901CCAD56FA1}"/>
              </a:ext>
            </a:extLst>
          </p:cNvPr>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C678A6D-014D-45AE-A53F-E619B1E3A9D2}"/>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A505731E-B934-44E1-A9EA-014FA88AEF9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15F53D8-0A89-4B2F-8FB4-B8D78EFC104B}"/>
              </a:ext>
            </a:extLst>
          </p:cNvPr>
          <p:cNvSpPr>
            <a:spLocks noGrp="1"/>
          </p:cNvSpPr>
          <p:nvPr>
            <p:ph type="sldNum" sz="quarter" idx="12"/>
          </p:nvPr>
        </p:nvSpPr>
        <p:spPr/>
        <p:txBody>
          <a:bodyPr/>
          <a:lstStyle/>
          <a:p>
            <a:fld id="{FD4395A8-AF9B-488E-88F5-09C8DC541A87}" type="slidenum">
              <a:rPr lang="fr-FR" smtClean="0"/>
              <a:t>‹N°›</a:t>
            </a:fld>
            <a:endParaRPr lang="fr-FR"/>
          </a:p>
        </p:txBody>
      </p:sp>
    </p:spTree>
    <p:extLst>
      <p:ext uri="{BB962C8B-B14F-4D97-AF65-F5344CB8AC3E}">
        <p14:creationId xmlns:p14="http://schemas.microsoft.com/office/powerpoint/2010/main" val="29895018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5720065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9116043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1"/>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12" name="object 5">
            <a:extLst>
              <a:ext uri="{FF2B5EF4-FFF2-40B4-BE49-F238E27FC236}">
                <a16:creationId xmlns:a16="http://schemas.microsoft.com/office/drawing/2014/main" id="{8F84A533-D15F-4251-B825-30C4967127B7}"/>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14" name="object 6">
            <a:extLst>
              <a:ext uri="{FF2B5EF4-FFF2-40B4-BE49-F238E27FC236}">
                <a16:creationId xmlns:a16="http://schemas.microsoft.com/office/drawing/2014/main" id="{5815314C-9423-41A5-BEA4-E339EE8896A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6"/>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en-US" sz="609" dirty="0"/>
          </a:p>
        </p:txBody>
      </p:sp>
    </p:spTree>
    <p:extLst>
      <p:ext uri="{BB962C8B-B14F-4D97-AF65-F5344CB8AC3E}">
        <p14:creationId xmlns:p14="http://schemas.microsoft.com/office/powerpoint/2010/main" val="41478016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dirty="0"/>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859135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4"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1"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4"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1"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en-US" dirty="0"/>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3819620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4"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4"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4"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4"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1"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1"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1"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1"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4"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1"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en-US" dirty="0"/>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35730361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07040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e + image 2">
    <p:spTree>
      <p:nvGrpSpPr>
        <p:cNvPr id="1" name=""/>
        <p:cNvGrpSpPr/>
        <p:nvPr/>
      </p:nvGrpSpPr>
      <p:grpSpPr>
        <a:xfrm>
          <a:off x="0" y="0"/>
          <a:ext cx="0" cy="0"/>
          <a:chOff x="0" y="0"/>
          <a:chExt cx="0" cy="0"/>
        </a:xfrm>
      </p:grpSpPr>
      <p:pic>
        <p:nvPicPr>
          <p:cNvPr id="14" name="Picture 1" descr="img_meia_puzzl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67301"/>
            <a:ext cx="9906000" cy="1798320"/>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3" name="Imag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20336" y="6093107"/>
            <a:ext cx="784356" cy="525600"/>
          </a:xfrm>
          <a:prstGeom prst="rect">
            <a:avLst/>
          </a:prstGeom>
        </p:spPr>
      </p:pic>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5394696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3188242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1298452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9705112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2863986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en-US" dirty="0"/>
          </a:p>
        </p:txBody>
      </p:sp>
      <p:sp>
        <p:nvSpPr>
          <p:cNvPr id="5" name="object 8">
            <a:extLst>
              <a:ext uri="{FF2B5EF4-FFF2-40B4-BE49-F238E27FC236}">
                <a16:creationId xmlns:a16="http://schemas.microsoft.com/office/drawing/2014/main" id="{9EE1458B-1ACC-4A60-A6DA-3A183AD4A70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6" name="object 9">
            <a:extLst>
              <a:ext uri="{FF2B5EF4-FFF2-40B4-BE49-F238E27FC236}">
                <a16:creationId xmlns:a16="http://schemas.microsoft.com/office/drawing/2014/main" id="{C14AF817-4FA3-4511-BF85-552078C6E679}"/>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731"/>
          </a:p>
        </p:txBody>
      </p:sp>
      <p:sp>
        <p:nvSpPr>
          <p:cNvPr id="7" name="object 10">
            <a:extLst>
              <a:ext uri="{FF2B5EF4-FFF2-40B4-BE49-F238E27FC236}">
                <a16:creationId xmlns:a16="http://schemas.microsoft.com/office/drawing/2014/main" id="{C87F872C-9C1D-4419-83CD-C89DB3A9AD0E}"/>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731"/>
          </a:p>
        </p:txBody>
      </p:sp>
    </p:spTree>
    <p:extLst>
      <p:ext uri="{BB962C8B-B14F-4D97-AF65-F5344CB8AC3E}">
        <p14:creationId xmlns:p14="http://schemas.microsoft.com/office/powerpoint/2010/main" val="29805990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3640748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0557596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7213815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0026251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20759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e + image 3">
    <p:spTree>
      <p:nvGrpSpPr>
        <p:cNvPr id="1" name=""/>
        <p:cNvGrpSpPr/>
        <p:nvPr/>
      </p:nvGrpSpPr>
      <p:grpSpPr>
        <a:xfrm>
          <a:off x="0" y="0"/>
          <a:ext cx="0" cy="0"/>
          <a:chOff x="0" y="0"/>
          <a:chExt cx="0" cy="0"/>
        </a:xfrm>
      </p:grpSpPr>
      <p:pic>
        <p:nvPicPr>
          <p:cNvPr id="11"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5047226"/>
            <a:ext cx="9906000" cy="1810774"/>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2822252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2838814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userDrawn="1"/>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0"/>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513639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1294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userDrawn="1"/>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5" y="2743200"/>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2562419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6"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6"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4329705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userDrawn="1"/>
        </p:nvSpPr>
        <p:spPr>
          <a:xfrm>
            <a:off x="8408712"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731"/>
          </a:p>
        </p:txBody>
      </p:sp>
      <p:sp>
        <p:nvSpPr>
          <p:cNvPr id="6" name="object 8">
            <a:extLst>
              <a:ext uri="{FF2B5EF4-FFF2-40B4-BE49-F238E27FC236}">
                <a16:creationId xmlns:a16="http://schemas.microsoft.com/office/drawing/2014/main" id="{751A90F7-4173-4539-90AE-F4A8B177F34B}"/>
              </a:ext>
            </a:extLst>
          </p:cNvPr>
          <p:cNvSpPr/>
          <p:nvPr userDrawn="1"/>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731"/>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731"/>
          </a:p>
        </p:txBody>
      </p:sp>
      <p:sp>
        <p:nvSpPr>
          <p:cNvPr id="26" name="object 25">
            <a:extLst>
              <a:ext uri="{FF2B5EF4-FFF2-40B4-BE49-F238E27FC236}">
                <a16:creationId xmlns:a16="http://schemas.microsoft.com/office/drawing/2014/main" id="{B878D6D7-A21E-4916-A1DB-9ADACBC53B10}"/>
              </a:ext>
            </a:extLst>
          </p:cNvPr>
          <p:cNvSpPr/>
          <p:nvPr userDrawn="1"/>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731"/>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0"/>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3"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6"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6745259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Tree>
    <p:extLst>
      <p:ext uri="{BB962C8B-B14F-4D97-AF65-F5344CB8AC3E}">
        <p14:creationId xmlns:p14="http://schemas.microsoft.com/office/powerpoint/2010/main" val="141158315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213" y="3713307"/>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7D4A96E6-C3EB-45C1-B3BA-4E240EF4D554}"/>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Tree>
    <p:extLst>
      <p:ext uri="{BB962C8B-B14F-4D97-AF65-F5344CB8AC3E}">
        <p14:creationId xmlns:p14="http://schemas.microsoft.com/office/powerpoint/2010/main" val="40946951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ark End EN">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FBBE171D-EA4E-452C-8EBE-60BD260840FF}"/>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18" name="object 13">
            <a:extLst>
              <a:ext uri="{FF2B5EF4-FFF2-40B4-BE49-F238E27FC236}">
                <a16:creationId xmlns:a16="http://schemas.microsoft.com/office/drawing/2014/main" id="{609C26D4-87EE-42AD-8338-D5EE327E9EA9}"/>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Tree>
    <p:extLst>
      <p:ext uri="{BB962C8B-B14F-4D97-AF65-F5344CB8AC3E}">
        <p14:creationId xmlns:p14="http://schemas.microsoft.com/office/powerpoint/2010/main" val="373488050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ark End FR">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FBBE171D-EA4E-452C-8EBE-60BD260840FF}"/>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18" name="object 13">
            <a:extLst>
              <a:ext uri="{FF2B5EF4-FFF2-40B4-BE49-F238E27FC236}">
                <a16:creationId xmlns:a16="http://schemas.microsoft.com/office/drawing/2014/main" id="{609C26D4-87EE-42AD-8338-D5EE327E9EA9}"/>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19" name="object 29">
            <a:extLst>
              <a:ext uri="{FF2B5EF4-FFF2-40B4-BE49-F238E27FC236}">
                <a16:creationId xmlns:a16="http://schemas.microsoft.com/office/drawing/2014/main" id="{6F3CD315-706A-434B-868F-34214EBB8D8B}"/>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ESPAGNE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a:t>
            </a:r>
            <a:r>
              <a:rPr lang="fr-FR" sz="853" spc="6" dirty="0">
                <a:solidFill>
                  <a:srgbClr val="00AC9C"/>
                </a:solidFill>
                <a:latin typeface="Verdana" panose="020B0604030504040204" pitchFamily="34" charset="0"/>
                <a:cs typeface="Poppins"/>
              </a:rPr>
              <a:t>QUE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SUISSE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ANGLETERRE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t>
            </a:r>
            <a:r>
              <a:rPr lang="fr-FR" sz="853" spc="15" dirty="0">
                <a:solidFill>
                  <a:srgbClr val="00AC9C"/>
                </a:solidFill>
                <a:latin typeface="Verdana" panose="020B0604030504040204" pitchFamily="34" charset="0"/>
                <a:cs typeface="Poppins"/>
              </a:rPr>
              <a:t>OGNE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MANI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a:t>
            </a:r>
            <a:r>
              <a:rPr lang="fr-FR" sz="853" spc="15" dirty="0">
                <a:solidFill>
                  <a:srgbClr val="00AC9C"/>
                </a:solidFill>
                <a:latin typeface="Verdana" panose="020B0604030504040204" pitchFamily="34" charset="0"/>
                <a:cs typeface="Poppins"/>
              </a:rPr>
              <a:t>AROC</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N</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t>
            </a:r>
            <a:r>
              <a:rPr lang="fr-FR" sz="853" spc="15" dirty="0">
                <a:solidFill>
                  <a:srgbClr val="00AC9C"/>
                </a:solidFill>
                <a:latin typeface="Verdana" panose="020B0604030504040204" pitchFamily="34" charset="0"/>
                <a:cs typeface="Poppins"/>
              </a:rPr>
              <a:t>ÉS</a:t>
            </a:r>
            <a:r>
              <a:rPr sz="853" spc="15" dirty="0">
                <a:solidFill>
                  <a:srgbClr val="00AC9C"/>
                </a:solidFill>
                <a:latin typeface="Verdana" panose="020B0604030504040204" pitchFamily="34" charset="0"/>
                <a:cs typeface="Poppins"/>
              </a:rPr>
              <a:t>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a:t>
            </a:r>
            <a:r>
              <a:rPr lang="fr-FR" sz="853" spc="15" dirty="0">
                <a:solidFill>
                  <a:srgbClr val="00AC9C"/>
                </a:solidFill>
                <a:latin typeface="Verdana" panose="020B0604030504040204" pitchFamily="34" charset="0"/>
                <a:cs typeface="Poppins"/>
              </a:rPr>
              <a:t>QUE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a:t>
            </a:r>
            <a:r>
              <a:rPr lang="fr-FR" sz="853" spc="9" dirty="0">
                <a:solidFill>
                  <a:srgbClr val="00AC9C"/>
                </a:solidFill>
                <a:latin typeface="Verdana" panose="020B0604030504040204" pitchFamily="34" charset="0"/>
                <a:cs typeface="Poppins"/>
              </a:rPr>
              <a:t>DU</a:t>
            </a:r>
            <a:r>
              <a:rPr sz="853" spc="9"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a:t>
            </a:r>
            <a:r>
              <a:rPr lang="fr-FR" sz="853" spc="12" dirty="0">
                <a:solidFill>
                  <a:srgbClr val="00AC9C"/>
                </a:solidFill>
                <a:latin typeface="Verdana" panose="020B0604030504040204" pitchFamily="34" charset="0"/>
                <a:cs typeface="Poppins"/>
              </a:rPr>
              <a:t>É</a:t>
            </a:r>
            <a:r>
              <a:rPr sz="853" spc="12" dirty="0">
                <a:solidFill>
                  <a:srgbClr val="00AC9C"/>
                </a:solidFill>
                <a:latin typeface="Verdana" panose="020B0604030504040204" pitchFamily="34" charset="0"/>
                <a:cs typeface="Poppins"/>
              </a:rPr>
              <a:t>R</a:t>
            </a:r>
            <a:r>
              <a:rPr lang="fr-FR" sz="853" spc="12" dirty="0">
                <a:solidFill>
                  <a:srgbClr val="00AC9C"/>
                </a:solidFill>
                <a:latin typeface="Verdana" panose="020B0604030504040204" pitchFamily="34" charset="0"/>
                <a:cs typeface="Poppins"/>
              </a:rPr>
              <a:t>O</a:t>
            </a:r>
            <a:r>
              <a:rPr sz="853" spc="12" dirty="0">
                <a:solidFill>
                  <a:srgbClr val="00AC9C"/>
                </a:solidFill>
                <a:latin typeface="Verdana" panose="020B0604030504040204" pitchFamily="34" charset="0"/>
                <a:cs typeface="Poppins"/>
              </a:rPr>
              <a:t>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PUBLI</a:t>
            </a:r>
            <a:r>
              <a:rPr lang="fr-FR" sz="853" spc="15" dirty="0">
                <a:solidFill>
                  <a:srgbClr val="00AC9C"/>
                </a:solidFill>
                <a:latin typeface="Verdana" panose="020B0604030504040204" pitchFamily="34" charset="0"/>
                <a:cs typeface="Poppins"/>
              </a:rPr>
              <a:t>QUE DOMINICAINE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a:t>
            </a:r>
            <a:r>
              <a:rPr lang="fr-FR" sz="853" spc="15" dirty="0">
                <a:solidFill>
                  <a:srgbClr val="00AC9C"/>
                </a:solidFill>
                <a:latin typeface="Verdana" panose="020B0604030504040204" pitchFamily="34" charset="0"/>
                <a:cs typeface="Poppins"/>
              </a:rPr>
              <a:t>UR</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lang="fr-FR" sz="853" spc="18" dirty="0">
                <a:solidFill>
                  <a:srgbClr val="00AC9C"/>
                </a:solidFill>
                <a:latin typeface="Verdana" panose="020B0604030504040204" pitchFamily="34" charset="0"/>
                <a:cs typeface="Poppins"/>
              </a:rPr>
              <a:t>E.A.U</a:t>
            </a:r>
            <a:endParaRPr sz="853" dirty="0">
              <a:latin typeface="Verdana" panose="020B0604030504040204" pitchFamily="34" charset="0"/>
              <a:cs typeface="Poppins"/>
            </a:endParaRPr>
          </a:p>
        </p:txBody>
      </p:sp>
    </p:spTree>
    <p:extLst>
      <p:ext uri="{BB962C8B-B14F-4D97-AF65-F5344CB8AC3E}">
        <p14:creationId xmlns:p14="http://schemas.microsoft.com/office/powerpoint/2010/main" val="4193309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theme" Target="../theme/theme3.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5" Type="http://schemas.openxmlformats.org/officeDocument/2006/relationships/slideLayout" Target="../slideLayouts/slideLayout134.xml"/><Relationship Id="rId10" Type="http://schemas.openxmlformats.org/officeDocument/2006/relationships/theme" Target="../theme/theme5.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398553" y="98195"/>
            <a:ext cx="5835600" cy="306000"/>
          </a:xfrm>
          <a:prstGeom prst="rect">
            <a:avLst/>
          </a:prstGeom>
        </p:spPr>
        <p:txBody>
          <a:bodyPr vert="horz" lIns="91440" tIns="45720" rIns="91440" bIns="45720" rtlCol="0" anchor="b"/>
          <a:lstStyle>
            <a:lvl1pPr algn="r">
              <a:defRPr sz="900">
                <a:solidFill>
                  <a:schemeClr val="tx1">
                    <a:tint val="75000"/>
                  </a:schemeClr>
                </a:solidFill>
              </a:defRPr>
            </a:lvl1pPr>
          </a:lstStyle>
          <a:p>
            <a:endParaRPr lang="fr-FR"/>
          </a:p>
        </p:txBody>
      </p:sp>
      <p:sp>
        <p:nvSpPr>
          <p:cNvPr id="2" name="Title Placeholder 1"/>
          <p:cNvSpPr>
            <a:spLocks noGrp="1"/>
          </p:cNvSpPr>
          <p:nvPr>
            <p:ph type="title"/>
          </p:nvPr>
        </p:nvSpPr>
        <p:spPr>
          <a:xfrm>
            <a:off x="619432" y="420330"/>
            <a:ext cx="8614721" cy="685800"/>
          </a:xfrm>
          <a:prstGeom prst="rect">
            <a:avLst/>
          </a:prstGeom>
        </p:spPr>
        <p:txBody>
          <a:bodyPr vert="horz" lIns="0" tIns="45720" rIns="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619432" y="1248355"/>
            <a:ext cx="8614721" cy="5227749"/>
          </a:xfrm>
          <a:prstGeom prst="rect">
            <a:avLst/>
          </a:prstGeom>
        </p:spPr>
        <p:txBody>
          <a:bodyPr vert="horz" lIns="0" tIns="0" rIns="0" bIns="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3403105" y="100575"/>
            <a:ext cx="5831048" cy="115200"/>
          </a:xfrm>
          <a:prstGeom prst="rect">
            <a:avLst/>
          </a:prstGeom>
        </p:spPr>
        <p:txBody>
          <a:bodyPr vert="horz" lIns="91440" tIns="45720" rIns="91440" bIns="45720" rtlCol="0" anchor="ctr"/>
          <a:lstStyle>
            <a:lvl1pPr algn="r">
              <a:defRPr sz="8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9266747" y="0"/>
            <a:ext cx="342000" cy="399600"/>
          </a:xfrm>
          <a:prstGeom prst="rect">
            <a:avLst/>
          </a:prstGeom>
          <a:solidFill>
            <a:schemeClr val="accent1"/>
          </a:solidFill>
        </p:spPr>
        <p:txBody>
          <a:bodyPr vert="horz" lIns="0" tIns="45720" rIns="0" bIns="45720" rtlCol="0" anchor="ctr"/>
          <a:lstStyle>
            <a:lvl1pPr algn="ctr">
              <a:defRPr sz="1000">
                <a:solidFill>
                  <a:schemeClr val="bg1"/>
                </a:solidFill>
              </a:defRPr>
            </a:lvl1pPr>
          </a:lstStyle>
          <a:p>
            <a:fld id="{95D1AE67-A6AF-4140-9B54-D4B451EC2AAF}" type="slidenum">
              <a:rPr lang="fr-FR" smtClean="0"/>
              <a:pPr/>
              <a:t>‹N°›</a:t>
            </a:fld>
            <a:endParaRPr lang="fr-FR"/>
          </a:p>
        </p:txBody>
      </p:sp>
      <p:sp>
        <p:nvSpPr>
          <p:cNvPr id="14" name="TextBox 11"/>
          <p:cNvSpPr txBox="1"/>
          <p:nvPr/>
        </p:nvSpPr>
        <p:spPr>
          <a:xfrm>
            <a:off x="0" y="6741368"/>
            <a:ext cx="9906000" cy="116632"/>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0" name="Image 9"/>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587283740"/>
      </p:ext>
    </p:extLst>
  </p:cSld>
  <p:clrMap bg1="lt1" tx1="dk1" bg2="lt2" tx2="dk2" accent1="accent1" accent2="accent2" accent3="accent3" accent4="accent4" accent5="accent5" accent6="accent6" hlink="hlink" folHlink="folHlink"/>
  <p:sldLayoutIdLst>
    <p:sldLayoutId id="2147483869" r:id="rId1"/>
    <p:sldLayoutId id="2147483871" r:id="rId2"/>
    <p:sldLayoutId id="2147483870" r:id="rId3"/>
    <p:sldLayoutId id="2147483690" r:id="rId4"/>
    <p:sldLayoutId id="2147483890" r:id="rId5"/>
    <p:sldLayoutId id="2147483885" r:id="rId6"/>
    <p:sldLayoutId id="2147483881" r:id="rId7"/>
    <p:sldLayoutId id="2147483886" r:id="rId8"/>
    <p:sldLayoutId id="2147483887" r:id="rId9"/>
    <p:sldLayoutId id="2147483888" r:id="rId10"/>
    <p:sldLayoutId id="2147483889" r:id="rId11"/>
    <p:sldLayoutId id="2147483872" r:id="rId12"/>
    <p:sldLayoutId id="2147483892" r:id="rId13"/>
    <p:sldLayoutId id="2147483884" r:id="rId14"/>
    <p:sldLayoutId id="2147483899" r:id="rId15"/>
    <p:sldLayoutId id="2147483902" r:id="rId16"/>
    <p:sldLayoutId id="2147483901" r:id="rId17"/>
    <p:sldLayoutId id="2147483873" r:id="rId18"/>
    <p:sldLayoutId id="2147483882" r:id="rId19"/>
    <p:sldLayoutId id="2147483891" r:id="rId20"/>
    <p:sldLayoutId id="2147483734" r:id="rId21"/>
    <p:sldLayoutId id="2147483731" r:id="rId22"/>
    <p:sldLayoutId id="2147483718" r:id="rId23"/>
    <p:sldLayoutId id="2147483893" r:id="rId24"/>
    <p:sldLayoutId id="2147483733" r:id="rId25"/>
    <p:sldLayoutId id="2147483900" r:id="rId26"/>
    <p:sldLayoutId id="2147483897" r:id="rId27"/>
    <p:sldLayoutId id="2147483874" r:id="rId28"/>
    <p:sldLayoutId id="2147483880" r:id="rId29"/>
    <p:sldLayoutId id="2147483877" r:id="rId30"/>
    <p:sldLayoutId id="2147483875" r:id="rId31"/>
    <p:sldLayoutId id="2147483898" r:id="rId32"/>
    <p:sldLayoutId id="2147483876" r:id="rId33"/>
    <p:sldLayoutId id="2147483878" r:id="rId34"/>
    <p:sldLayoutId id="2147483732" r:id="rId35"/>
    <p:sldLayoutId id="2147483883" r:id="rId36"/>
    <p:sldLayoutId id="2147483879" r:id="rId37"/>
    <p:sldLayoutId id="2147483896" r:id="rId38"/>
    <p:sldLayoutId id="2147483895" r:id="rId39"/>
    <p:sldLayoutId id="2147483894" r:id="rId40"/>
    <p:sldLayoutId id="2147483755" r:id="rId41"/>
    <p:sldLayoutId id="2147483865" r:id="rId42"/>
    <p:sldLayoutId id="2147483866" r:id="rId43"/>
  </p:sldLayoutIdLst>
  <p:hf sldNum="0" hdr="0" ftr="0" dt="0"/>
  <p:txStyles>
    <p:titleStyle>
      <a:lvl1pPr algn="l" defTabSz="914400" rtl="0" eaLnBrk="1" latinLnBrk="0" hangingPunct="1">
        <a:lnSpc>
          <a:spcPct val="90000"/>
        </a:lnSpc>
        <a:spcBef>
          <a:spcPct val="0"/>
        </a:spcBef>
        <a:buNone/>
        <a:defRPr sz="3200" b="1" kern="1200">
          <a:solidFill>
            <a:schemeClr val="accent1"/>
          </a:solidFill>
          <a:latin typeface="+mn-lt"/>
          <a:ea typeface="+mj-ea"/>
          <a:cs typeface="+mj-cs"/>
        </a:defRPr>
      </a:lvl1pPr>
    </p:titleStyle>
    <p:bodyStyle>
      <a:lvl1pPr marL="180000" indent="-180000" algn="l" defTabSz="914400" rtl="0" eaLnBrk="1" latinLnBrk="0" hangingPunct="1">
        <a:lnSpc>
          <a:spcPct val="90000"/>
        </a:lnSpc>
        <a:spcBef>
          <a:spcPts val="600"/>
        </a:spcBef>
        <a:buClr>
          <a:schemeClr val="accent1"/>
        </a:buClr>
        <a:buFont typeface="Myriad Pro" panose="020B0503030403020204" pitchFamily="34" charset="0"/>
        <a:buChar char="›"/>
        <a:defRPr sz="2000" kern="1200">
          <a:solidFill>
            <a:schemeClr val="tx1"/>
          </a:solidFill>
          <a:latin typeface="+mn-lt"/>
          <a:ea typeface="+mn-ea"/>
          <a:cs typeface="+mn-cs"/>
        </a:defRPr>
      </a:lvl1pPr>
      <a:lvl2pPr marL="360000" indent="-180000" algn="l" defTabSz="914400" rtl="0" eaLnBrk="1" latinLnBrk="0" hangingPunct="1">
        <a:lnSpc>
          <a:spcPct val="90000"/>
        </a:lnSpc>
        <a:spcBef>
          <a:spcPts val="400"/>
        </a:spcBef>
        <a:buClr>
          <a:schemeClr val="tx1"/>
        </a:buClr>
        <a:buFont typeface="Myriad Pro" panose="020B0503030403020204" pitchFamily="34" charset="0"/>
        <a:buChar char="›"/>
        <a:defRPr sz="1800" kern="1200">
          <a:solidFill>
            <a:schemeClr val="accent1"/>
          </a:solidFill>
          <a:latin typeface="+mn-lt"/>
          <a:ea typeface="+mn-ea"/>
          <a:cs typeface="+mn-cs"/>
        </a:defRPr>
      </a:lvl2pPr>
      <a:lvl3pPr marL="540000" indent="-180000" algn="l" defTabSz="914400" rtl="0" eaLnBrk="1" latinLnBrk="0" hangingPunct="1">
        <a:lnSpc>
          <a:spcPct val="90000"/>
        </a:lnSpc>
        <a:spcBef>
          <a:spcPts val="200"/>
        </a:spcBef>
        <a:buFont typeface="Myriad Pro" panose="020B0503030403020204" pitchFamily="34" charset="0"/>
        <a:buChar char="›"/>
        <a:defRPr sz="1600" kern="1200">
          <a:solidFill>
            <a:schemeClr val="bg1">
              <a:lumMod val="50000"/>
            </a:schemeClr>
          </a:solidFill>
          <a:latin typeface="+mn-lt"/>
          <a:ea typeface="+mn-ea"/>
          <a:cs typeface="+mn-cs"/>
        </a:defRPr>
      </a:lvl3pPr>
      <a:lvl4pPr marL="720000" indent="-180000" algn="l" defTabSz="914400" rtl="0" eaLnBrk="1" latinLnBrk="0" hangingPunct="1">
        <a:lnSpc>
          <a:spcPct val="90000"/>
        </a:lnSpc>
        <a:spcBef>
          <a:spcPts val="100"/>
        </a:spcBef>
        <a:buFont typeface="Myriad Pro" panose="020B0503030403020204" pitchFamily="34" charset="0"/>
        <a:buChar char="›"/>
        <a:defRPr sz="1400" kern="1200">
          <a:solidFill>
            <a:schemeClr val="accent3"/>
          </a:solidFill>
          <a:latin typeface="+mn-lt"/>
          <a:ea typeface="+mn-ea"/>
          <a:cs typeface="+mn-cs"/>
        </a:defRPr>
      </a:lvl4pPr>
      <a:lvl5pPr marL="900000" indent="-180000" algn="l" defTabSz="914400" rtl="0" eaLnBrk="1" latinLnBrk="0" hangingPunct="1">
        <a:lnSpc>
          <a:spcPct val="90000"/>
        </a:lnSpc>
        <a:spcBef>
          <a:spcPts val="0"/>
        </a:spcBef>
        <a:buFont typeface="Myriad Pro" panose="020B05030304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p:nvSpPr>
        <p:spPr>
          <a:xfrm>
            <a:off x="9417666" y="6409850"/>
            <a:ext cx="419458" cy="210503"/>
          </a:xfrm>
          <a:prstGeom prst="rect">
            <a:avLst/>
          </a:prstGeom>
          <a:noFill/>
        </p:spPr>
        <p:txBody>
          <a:bodyPr wrap="square" lIns="0" tIns="15356" rIns="0" bIns="0" rtlCol="0">
            <a:noAutofit/>
          </a:bodyPr>
          <a:lstStyle/>
          <a:p>
            <a:pPr marL="0" marR="10835" lvl="0" indent="0" algn="ctr" defTabSz="557213"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13"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3" y="6412034"/>
            <a:ext cx="3343275" cy="186077"/>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a:p>
        </p:txBody>
      </p:sp>
    </p:spTree>
    <p:extLst>
      <p:ext uri="{BB962C8B-B14F-4D97-AF65-F5344CB8AC3E}">
        <p14:creationId xmlns:p14="http://schemas.microsoft.com/office/powerpoint/2010/main" val="19085659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hf sldNum="0" hdr="0" ftr="0" dt="0"/>
  <p:txStyles>
    <p:titleStyle>
      <a:lvl1pPr marL="8775" algn="l" eaLnBrk="1" hangingPunct="1">
        <a:spcBef>
          <a:spcPts val="61"/>
        </a:spcBef>
        <a:defRPr sz="3291">
          <a:latin typeface="+mj-lt"/>
          <a:ea typeface="+mj-ea"/>
          <a:cs typeface="+mj-cs"/>
        </a:defRPr>
      </a:lvl1pPr>
    </p:titleStyle>
    <p:body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p:bodyStyle>
    <p:otherStyle>
      <a:lvl1pPr marL="0" eaLnBrk="1" hangingPunct="1">
        <a:defRPr>
          <a:latin typeface="+mn-lt"/>
          <a:ea typeface="+mn-ea"/>
          <a:cs typeface="+mn-cs"/>
        </a:defRPr>
      </a:lvl1pPr>
      <a:lvl2pPr marL="278606" eaLnBrk="1" hangingPunct="1">
        <a:defRPr>
          <a:latin typeface="+mn-lt"/>
          <a:ea typeface="+mn-ea"/>
          <a:cs typeface="+mn-cs"/>
        </a:defRPr>
      </a:lvl2pPr>
      <a:lvl3pPr marL="557213" eaLnBrk="1" hangingPunct="1">
        <a:defRPr>
          <a:latin typeface="+mn-lt"/>
          <a:ea typeface="+mn-ea"/>
          <a:cs typeface="+mn-cs"/>
        </a:defRPr>
      </a:lvl3pPr>
      <a:lvl4pPr marL="835819" eaLnBrk="1" hangingPunct="1">
        <a:defRPr>
          <a:latin typeface="+mn-lt"/>
          <a:ea typeface="+mn-ea"/>
          <a:cs typeface="+mn-cs"/>
        </a:defRPr>
      </a:lvl4pPr>
      <a:lvl5pPr marL="1114425" eaLnBrk="1" hangingPunct="1">
        <a:defRPr>
          <a:latin typeface="+mn-lt"/>
          <a:ea typeface="+mn-ea"/>
          <a:cs typeface="+mn-cs"/>
        </a:defRPr>
      </a:lvl5pPr>
      <a:lvl6pPr marL="1393031" eaLnBrk="1" hangingPunct="1">
        <a:defRPr>
          <a:latin typeface="+mn-lt"/>
          <a:ea typeface="+mn-ea"/>
          <a:cs typeface="+mn-cs"/>
        </a:defRPr>
      </a:lvl6pPr>
      <a:lvl7pPr marL="1671638" eaLnBrk="1" hangingPunct="1">
        <a:defRPr>
          <a:latin typeface="+mn-lt"/>
          <a:ea typeface="+mn-ea"/>
          <a:cs typeface="+mn-cs"/>
        </a:defRPr>
      </a:lvl7pPr>
      <a:lvl8pPr marL="1950244" eaLnBrk="1" hangingPunct="1">
        <a:defRPr>
          <a:latin typeface="+mn-lt"/>
          <a:ea typeface="+mn-ea"/>
          <a:cs typeface="+mn-cs"/>
        </a:defRPr>
      </a:lvl8pPr>
      <a:lvl9pPr marL="2228850" eaLnBrk="1" hangingPunct="1">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409849"/>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en-US" dirty="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715" r:id="rId1"/>
    <p:sldLayoutId id="2147483694" r:id="rId2"/>
    <p:sldLayoutId id="2147483695" r:id="rId3"/>
    <p:sldLayoutId id="2147483696" r:id="rId4"/>
    <p:sldLayoutId id="2147483697" r:id="rId5"/>
    <p:sldLayoutId id="2147483698" r:id="rId6"/>
    <p:sldLayoutId id="2147483717" r:id="rId7"/>
    <p:sldLayoutId id="2147483699" r:id="rId8"/>
    <p:sldLayoutId id="2147483700" r:id="rId9"/>
    <p:sldLayoutId id="2147483719" r:id="rId10"/>
    <p:sldLayoutId id="2147483701" r:id="rId11"/>
    <p:sldLayoutId id="2147483702" r:id="rId12"/>
    <p:sldLayoutId id="2147483703" r:id="rId13"/>
    <p:sldLayoutId id="2147483721"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20" r:id="rId26"/>
    <p:sldLayoutId id="2147483938" r:id="rId27"/>
    <p:sldLayoutId id="2147483936" r:id="rId28"/>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30564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cxnSp>
        <p:nvCxnSpPr>
          <p:cNvPr id="7" name="Straight Connector 6">
            <a:extLst>
              <a:ext uri="{FF2B5EF4-FFF2-40B4-BE49-F238E27FC236}">
                <a16:creationId xmlns:a16="http://schemas.microsoft.com/office/drawing/2014/main" id="{80722045-20FB-45FA-9117-8ADC510CA52D}"/>
              </a:ext>
            </a:extLst>
          </p:cNvPr>
          <p:cNvCxnSpPr>
            <a:cxnSpLocks/>
          </p:cNvCxnSpPr>
          <p:nvPr userDrawn="1"/>
        </p:nvCxnSpPr>
        <p:spPr>
          <a:xfrm>
            <a:off x="9453707" y="6549390"/>
            <a:ext cx="347374"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F18753-7D26-490B-9E11-C62C33337156}"/>
              </a:ext>
            </a:extLst>
          </p:cNvPr>
          <p:cNvSpPr txBox="1"/>
          <p:nvPr userDrawn="1"/>
        </p:nvSpPr>
        <p:spPr>
          <a:xfrm>
            <a:off x="9353984" y="6598710"/>
            <a:ext cx="546820" cy="210503"/>
          </a:xfrm>
          <a:prstGeom prst="rect">
            <a:avLst/>
          </a:prstGeom>
          <a:noFill/>
        </p:spPr>
        <p:txBody>
          <a:bodyPr wrap="square" lIns="0" tIns="15356" rIns="0" bIns="0" rtlCol="0">
            <a:noAutofit/>
          </a:bodyPr>
          <a:lstStyle/>
          <a:p>
            <a:pPr marL="0" marR="5418" lvl="0" indent="0" algn="ctr" defTabSz="557235" rtl="0" eaLnBrk="1" fontAlgn="auto" latinLnBrk="0" hangingPunct="1">
              <a:lnSpc>
                <a:spcPct val="100000"/>
              </a:lnSpc>
              <a:spcBef>
                <a:spcPts val="411"/>
              </a:spcBef>
              <a:spcAft>
                <a:spcPts val="0"/>
              </a:spcAft>
              <a:buClrTx/>
              <a:buSzTx/>
              <a:buFontTx/>
              <a:buNone/>
              <a:tabLst/>
              <a:defRPr/>
            </a:pPr>
            <a:r>
              <a:rPr kumimoji="0" lang="en-US" sz="792" b="0" i="0" u="none" strike="noStrike" kern="1200" cap="none" spc="49" normalizeH="0" baseline="0" noProof="0" dirty="0">
                <a:ln>
                  <a:noFill/>
                </a:ln>
                <a:solidFill>
                  <a:schemeClr val="bg1"/>
                </a:solidFill>
                <a:effectLst/>
                <a:uLnTx/>
                <a:uFillTx/>
                <a:latin typeface="+mj-lt"/>
                <a:ea typeface="+mn-ea"/>
                <a:cs typeface="+mn-cs"/>
              </a:rPr>
              <a:t>27</a:t>
            </a:r>
            <a:endParaRPr lang="en-US" sz="792"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18289"/>
            <a:ext cx="3343275" cy="373564"/>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en-US" dirty="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9" r:id="rId28"/>
    <p:sldLayoutId id="2147483940" r:id="rId29"/>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a:t>Text level 1</a:t>
            </a:r>
          </a:p>
          <a:p>
            <a:pPr lvl="1"/>
            <a:r>
              <a:rPr lang="en-US" noProof="0"/>
              <a:t>Text level 2</a:t>
            </a:r>
          </a:p>
          <a:p>
            <a:pPr lvl="2"/>
            <a:r>
              <a:rPr lang="en-US" noProof="0"/>
              <a:t>Text level 3</a:t>
            </a:r>
          </a:p>
          <a:p>
            <a:pPr lvl="3"/>
            <a:r>
              <a:rPr lang="en-US" noProof="0"/>
              <a:t>Text level 4</a:t>
            </a:r>
          </a:p>
          <a:p>
            <a:pPr lvl="4"/>
            <a:r>
              <a:rPr lang="en-US" noProof="0"/>
              <a:t>Text level 5</a:t>
            </a:r>
          </a:p>
          <a:p>
            <a:pPr lvl="5"/>
            <a:r>
              <a:rPr lang="en-US" noProof="0"/>
              <a:t>Text level 6</a:t>
            </a:r>
          </a:p>
          <a:p>
            <a:pPr lvl="6"/>
            <a:r>
              <a:rPr lang="en-US" noProof="0"/>
              <a:t>Text level 7</a:t>
            </a:r>
          </a:p>
          <a:p>
            <a:pPr lvl="7"/>
            <a:r>
              <a:rPr lang="en-US" noProof="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722" r:id="rId5"/>
    <p:sldLayoutId id="2147483937" r:id="rId6"/>
    <p:sldLayoutId id="2147483723" r:id="rId7"/>
    <p:sldLayoutId id="2147483724" r:id="rId8"/>
    <p:sldLayoutId id="2147483725" r:id="rId9"/>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diagramLayout" Target="../diagrams/layout1.xml"/><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diagramData" Target="../diagrams/data1.xml"/><Relationship Id="rId16" Type="http://schemas.openxmlformats.org/officeDocument/2006/relationships/image" Target="../media/image82.png"/><Relationship Id="rId1" Type="http://schemas.openxmlformats.org/officeDocument/2006/relationships/slideLayout" Target="../slideLayouts/slideLayout114.xml"/><Relationship Id="rId6" Type="http://schemas.microsoft.com/office/2007/relationships/diagramDrawing" Target="../diagrams/drawing1.xml"/><Relationship Id="rId11" Type="http://schemas.openxmlformats.org/officeDocument/2006/relationships/image" Target="../media/image77.png"/><Relationship Id="rId5" Type="http://schemas.openxmlformats.org/officeDocument/2006/relationships/diagramColors" Target="../diagrams/colors1.xml"/><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diagramQuickStyle" Target="../diagrams/quickStyle1.xml"/><Relationship Id="rId9" Type="http://schemas.openxmlformats.org/officeDocument/2006/relationships/image" Target="../media/image75.png"/><Relationship Id="rId14" Type="http://schemas.openxmlformats.org/officeDocument/2006/relationships/image" Target="../media/image80.png"/></Relationships>
</file>

<file path=ppt/slides/_rels/slide2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9.xml"/></Relationships>
</file>

<file path=ppt/slides/_rels/slide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8.xml"/><Relationship Id="rId4" Type="http://schemas.openxmlformats.org/officeDocument/2006/relationships/image" Target="../media/image60.PNG"/></Relationships>
</file>

<file path=ppt/slides/_rels/slide60.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3.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5.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56.xml"/></Relationships>
</file>

<file path=ppt/slides/_rels/slide6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6.xml"/></Relationships>
</file>

<file path=ppt/slides/_rels/slide68.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56.xml"/></Relationships>
</file>

<file path=ppt/slides/_rels/slide6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3.xml"/><Relationship Id="rId1" Type="http://schemas.openxmlformats.org/officeDocument/2006/relationships/slideLayout" Target="../slideLayouts/slideLayout56.xml"/><Relationship Id="rId4" Type="http://schemas.openxmlformats.org/officeDocument/2006/relationships/image" Target="../media/image107.emf"/></Relationships>
</file>

<file path=ppt/slides/_rels/slide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8.xml"/></Relationships>
</file>

<file path=ppt/slides/_rels/slide70.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4.xml"/><Relationship Id="rId1" Type="http://schemas.openxmlformats.org/officeDocument/2006/relationships/slideLayout" Target="../slideLayouts/slideLayout56.xml"/><Relationship Id="rId4" Type="http://schemas.openxmlformats.org/officeDocument/2006/relationships/image" Target="../media/image109.png"/></Relationships>
</file>

<file path=ppt/slides/_rels/slide7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5.xml"/><Relationship Id="rId1" Type="http://schemas.openxmlformats.org/officeDocument/2006/relationships/slideLayout" Target="../slideLayouts/slideLayout5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7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6.xml"/></Relationships>
</file>

<file path=ppt/slides/_rels/slide73.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8.xml"/></Relationships>
</file>

<file path=ppt/slides/_rels/slide80.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56.xml"/></Relationships>
</file>

<file path=ppt/slides/_rels/slide82.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56.xml"/></Relationships>
</file>

<file path=ppt/slides/_rels/slide8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5.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emf"/><Relationship Id="rId1" Type="http://schemas.openxmlformats.org/officeDocument/2006/relationships/slideLayout" Target="../slideLayouts/slideLayout56.xml"/></Relationships>
</file>

<file path=ppt/slides/_rels/slide86.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56.xml"/></Relationships>
</file>

<file path=ppt/slides/_rels/slide87.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56.xml"/></Relationships>
</file>

<file path=ppt/slides/_rels/slide8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8.xml"/><Relationship Id="rId5" Type="http://schemas.openxmlformats.org/officeDocument/2006/relationships/image" Target="../media/image49.jpg"/><Relationship Id="rId4" Type="http://schemas.openxmlformats.org/officeDocument/2006/relationships/image" Target="../media/image65.png"/></Relationships>
</file>

<file path=ppt/slides/_rels/slide90.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56.xml"/></Relationships>
</file>

<file path=ppt/slides/_rels/slide91.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slideLayout" Target="../slideLayouts/slideLayout56.xml"/></Relationships>
</file>

<file path=ppt/slides/_rels/slide9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D25F98-7EB7-EB47-D21B-D8AD1F649E37}"/>
              </a:ext>
            </a:extLst>
          </p:cNvPr>
          <p:cNvSpPr>
            <a:spLocks noGrp="1"/>
          </p:cNvSpPr>
          <p:nvPr>
            <p:ph type="ctrTitle"/>
          </p:nvPr>
        </p:nvSpPr>
        <p:spPr>
          <a:xfrm>
            <a:off x="1352550" y="3429000"/>
            <a:ext cx="7200900" cy="1196755"/>
          </a:xfrm>
        </p:spPr>
        <p:txBody>
          <a:bodyPr/>
          <a:lstStyle/>
          <a:p>
            <a:r>
              <a:rPr lang="fr-FR" dirty="0"/>
              <a:t>Hub Entreprendre</a:t>
            </a:r>
          </a:p>
        </p:txBody>
      </p:sp>
      <p:pic>
        <p:nvPicPr>
          <p:cNvPr id="4" name="Image 3">
            <a:extLst>
              <a:ext uri="{FF2B5EF4-FFF2-40B4-BE49-F238E27FC236}">
                <a16:creationId xmlns:a16="http://schemas.microsoft.com/office/drawing/2014/main" id="{59D47288-0EBD-0C0B-66F0-962933F5D367}"/>
              </a:ext>
            </a:extLst>
          </p:cNvPr>
          <p:cNvPicPr>
            <a:picLocks noChangeAspect="1"/>
          </p:cNvPicPr>
          <p:nvPr/>
        </p:nvPicPr>
        <p:blipFill>
          <a:blip r:embed="rId2"/>
          <a:stretch>
            <a:fillRect/>
          </a:stretch>
        </p:blipFill>
        <p:spPr>
          <a:xfrm>
            <a:off x="6667500" y="1410354"/>
            <a:ext cx="1676828" cy="1170984"/>
          </a:xfrm>
          <a:prstGeom prst="rect">
            <a:avLst/>
          </a:prstGeom>
        </p:spPr>
      </p:pic>
      <p:sp>
        <p:nvSpPr>
          <p:cNvPr id="3" name="ZoneTexte 2">
            <a:extLst>
              <a:ext uri="{FF2B5EF4-FFF2-40B4-BE49-F238E27FC236}">
                <a16:creationId xmlns:a16="http://schemas.microsoft.com/office/drawing/2014/main" id="{5DAF0DC9-3DC6-A91E-D231-B0EA9BD9712B}"/>
              </a:ext>
            </a:extLst>
          </p:cNvPr>
          <p:cNvSpPr txBox="1"/>
          <p:nvPr/>
        </p:nvSpPr>
        <p:spPr>
          <a:xfrm>
            <a:off x="2752725" y="4580511"/>
            <a:ext cx="5029200" cy="723275"/>
          </a:xfrm>
          <a:prstGeom prst="rect">
            <a:avLst/>
          </a:prstGeom>
          <a:noFill/>
        </p:spPr>
        <p:txBody>
          <a:bodyPr wrap="square" rtlCol="0">
            <a:spAutoFit/>
          </a:bodyPr>
          <a:lstStyle/>
          <a:p>
            <a:pPr>
              <a:spcAft>
                <a:spcPts val="600"/>
              </a:spcAft>
            </a:pPr>
            <a:r>
              <a:rPr lang="fr-FR" dirty="0"/>
              <a:t>Présentation faite par Mathieu ROMATET</a:t>
            </a:r>
          </a:p>
          <a:p>
            <a:pPr>
              <a:spcAft>
                <a:spcPts val="600"/>
              </a:spcAft>
            </a:pPr>
            <a:r>
              <a:rPr lang="fr-FR" dirty="0"/>
              <a:t>22 août 2022</a:t>
            </a:r>
          </a:p>
        </p:txBody>
      </p:sp>
    </p:spTree>
    <p:extLst>
      <p:ext uri="{BB962C8B-B14F-4D97-AF65-F5344CB8AC3E}">
        <p14:creationId xmlns:p14="http://schemas.microsoft.com/office/powerpoint/2010/main" val="240046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5129404-3657-97D2-783D-9EA1049601FF}"/>
              </a:ext>
            </a:extLst>
          </p:cNvPr>
          <p:cNvSpPr>
            <a:spLocks noGrp="1"/>
          </p:cNvSpPr>
          <p:nvPr>
            <p:ph type="title"/>
          </p:nvPr>
        </p:nvSpPr>
        <p:spPr/>
        <p:txBody>
          <a:bodyPr/>
          <a:lstStyle/>
          <a:p>
            <a:r>
              <a:rPr lang="fr-FR" dirty="0"/>
              <a:t>Présentation du projet</a:t>
            </a:r>
            <a:br>
              <a:rPr lang="fr-FR" dirty="0"/>
            </a:br>
            <a:endParaRPr lang="fr-FR" dirty="0"/>
          </a:p>
        </p:txBody>
      </p:sp>
      <p:sp>
        <p:nvSpPr>
          <p:cNvPr id="5" name="Espace réservé du texte 4">
            <a:extLst>
              <a:ext uri="{FF2B5EF4-FFF2-40B4-BE49-F238E27FC236}">
                <a16:creationId xmlns:a16="http://schemas.microsoft.com/office/drawing/2014/main" id="{2B2905FD-47CD-676A-02D6-56FC95E7297C}"/>
              </a:ext>
            </a:extLst>
          </p:cNvPr>
          <p:cNvSpPr>
            <a:spLocks noGrp="1"/>
          </p:cNvSpPr>
          <p:nvPr>
            <p:ph type="body" sz="quarter" idx="13"/>
          </p:nvPr>
        </p:nvSpPr>
        <p:spPr/>
        <p:txBody>
          <a:bodyPr/>
          <a:lstStyle/>
          <a:p>
            <a:pPr rtl="0">
              <a:lnSpc>
                <a:spcPct val="90000"/>
              </a:lnSpc>
              <a:spcBef>
                <a:spcPts val="600"/>
              </a:spcBef>
              <a:buClr>
                <a:schemeClr val="accent1"/>
              </a:buClr>
            </a:pPr>
            <a:r>
              <a:rPr lang="fr-FR" dirty="0">
                <a:solidFill>
                  <a:srgbClr val="F57100"/>
                </a:solidFill>
              </a:rPr>
              <a:t>02</a:t>
            </a:r>
          </a:p>
        </p:txBody>
      </p:sp>
      <p:pic>
        <p:nvPicPr>
          <p:cNvPr id="6" name="Image 5">
            <a:extLst>
              <a:ext uri="{FF2B5EF4-FFF2-40B4-BE49-F238E27FC236}">
                <a16:creationId xmlns:a16="http://schemas.microsoft.com/office/drawing/2014/main" id="{BC9EE7E6-552C-D865-042F-98DEAF4BC902}"/>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42842058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8F9714-72E3-54F8-B7CE-EADB828E93F6}"/>
              </a:ext>
            </a:extLst>
          </p:cNvPr>
          <p:cNvSpPr>
            <a:spLocks noGrp="1"/>
          </p:cNvSpPr>
          <p:nvPr>
            <p:ph type="ctrTitle"/>
          </p:nvPr>
        </p:nvSpPr>
        <p:spPr>
          <a:xfrm>
            <a:off x="549473" y="697702"/>
            <a:ext cx="7561065" cy="858490"/>
          </a:xfrm>
        </p:spPr>
        <p:txBody>
          <a:bodyPr/>
          <a:lstStyle/>
          <a:p>
            <a:r>
              <a:rPr lang="fr-FR" dirty="0"/>
              <a:t>Enjeu stratégique pour le Conseil Régional d’Occitanie</a:t>
            </a:r>
          </a:p>
        </p:txBody>
      </p:sp>
      <p:grpSp>
        <p:nvGrpSpPr>
          <p:cNvPr id="6" name="Groupe 5">
            <a:extLst>
              <a:ext uri="{FF2B5EF4-FFF2-40B4-BE49-F238E27FC236}">
                <a16:creationId xmlns:a16="http://schemas.microsoft.com/office/drawing/2014/main" id="{0C4862A0-AE43-DC16-BF4F-E3410879B071}"/>
              </a:ext>
            </a:extLst>
          </p:cNvPr>
          <p:cNvGrpSpPr/>
          <p:nvPr/>
        </p:nvGrpSpPr>
        <p:grpSpPr>
          <a:xfrm>
            <a:off x="103695" y="1579406"/>
            <a:ext cx="9802305" cy="4911319"/>
            <a:chOff x="792593" y="772916"/>
            <a:chExt cx="10707886" cy="5526970"/>
          </a:xfrm>
        </p:grpSpPr>
        <p:sp>
          <p:nvSpPr>
            <p:cNvPr id="7" name="Freeform 5">
              <a:extLst>
                <a:ext uri="{FF2B5EF4-FFF2-40B4-BE49-F238E27FC236}">
                  <a16:creationId xmlns:a16="http://schemas.microsoft.com/office/drawing/2014/main" id="{8D6C94CA-BBD1-E88A-979F-FA5BDA62E157}"/>
                </a:ext>
              </a:extLst>
            </p:cNvPr>
            <p:cNvSpPr>
              <a:spLocks/>
            </p:cNvSpPr>
            <p:nvPr/>
          </p:nvSpPr>
          <p:spPr bwMode="auto">
            <a:xfrm>
              <a:off x="3144184" y="3201536"/>
              <a:ext cx="2752809" cy="2835893"/>
            </a:xfrm>
            <a:custGeom>
              <a:avLst/>
              <a:gdLst>
                <a:gd name="T0" fmla="*/ 460 w 721"/>
                <a:gd name="T1" fmla="*/ 55 h 721"/>
                <a:gd name="T2" fmla="*/ 666 w 721"/>
                <a:gd name="T3" fmla="*/ 460 h 721"/>
                <a:gd name="T4" fmla="*/ 261 w 721"/>
                <a:gd name="T5" fmla="*/ 666 h 721"/>
                <a:gd name="T6" fmla="*/ 55 w 721"/>
                <a:gd name="T7" fmla="*/ 261 h 721"/>
                <a:gd name="T8" fmla="*/ 460 w 721"/>
                <a:gd name="T9" fmla="*/ 55 h 721"/>
              </a:gdLst>
              <a:ahLst/>
              <a:cxnLst>
                <a:cxn ang="0">
                  <a:pos x="T0" y="T1"/>
                </a:cxn>
                <a:cxn ang="0">
                  <a:pos x="T2" y="T3"/>
                </a:cxn>
                <a:cxn ang="0">
                  <a:pos x="T4" y="T5"/>
                </a:cxn>
                <a:cxn ang="0">
                  <a:pos x="T6" y="T7"/>
                </a:cxn>
                <a:cxn ang="0">
                  <a:pos x="T8" y="T9"/>
                </a:cxn>
              </a:cxnLst>
              <a:rect l="0" t="0" r="r" b="b"/>
              <a:pathLst>
                <a:path w="721" h="721">
                  <a:moveTo>
                    <a:pt x="460" y="55"/>
                  </a:moveTo>
                  <a:cubicBezTo>
                    <a:pt x="628" y="110"/>
                    <a:pt x="721" y="291"/>
                    <a:pt x="666" y="460"/>
                  </a:cubicBezTo>
                  <a:cubicBezTo>
                    <a:pt x="611" y="629"/>
                    <a:pt x="430" y="721"/>
                    <a:pt x="261" y="666"/>
                  </a:cubicBezTo>
                  <a:cubicBezTo>
                    <a:pt x="92" y="612"/>
                    <a:pt x="0" y="430"/>
                    <a:pt x="55" y="261"/>
                  </a:cubicBezTo>
                  <a:cubicBezTo>
                    <a:pt x="109" y="93"/>
                    <a:pt x="291" y="0"/>
                    <a:pt x="460" y="55"/>
                  </a:cubicBezTo>
                  <a:close/>
                </a:path>
              </a:pathLst>
            </a:custGeom>
            <a:solidFill>
              <a:schemeClr val="accent5"/>
            </a:solidFill>
            <a:ln>
              <a:solidFill>
                <a:schemeClr val="accent5"/>
              </a:solid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9" name="Freeform 7">
              <a:extLst>
                <a:ext uri="{FF2B5EF4-FFF2-40B4-BE49-F238E27FC236}">
                  <a16:creationId xmlns:a16="http://schemas.microsoft.com/office/drawing/2014/main" id="{5FA85757-AD36-53C3-CC1F-7566B6BF12FF}"/>
                </a:ext>
              </a:extLst>
            </p:cNvPr>
            <p:cNvSpPr>
              <a:spLocks/>
            </p:cNvSpPr>
            <p:nvPr/>
          </p:nvSpPr>
          <p:spPr bwMode="auto">
            <a:xfrm>
              <a:off x="5317594" y="3463993"/>
              <a:ext cx="2752809" cy="2835893"/>
            </a:xfrm>
            <a:custGeom>
              <a:avLst/>
              <a:gdLst>
                <a:gd name="T0" fmla="*/ 104 w 729"/>
                <a:gd name="T1" fmla="*/ 553 h 729"/>
                <a:gd name="T2" fmla="*/ 175 w 729"/>
                <a:gd name="T3" fmla="*/ 104 h 729"/>
                <a:gd name="T4" fmla="*/ 624 w 729"/>
                <a:gd name="T5" fmla="*/ 175 h 729"/>
                <a:gd name="T6" fmla="*/ 553 w 729"/>
                <a:gd name="T7" fmla="*/ 624 h 729"/>
                <a:gd name="T8" fmla="*/ 104 w 729"/>
                <a:gd name="T9" fmla="*/ 553 h 729"/>
              </a:gdLst>
              <a:ahLst/>
              <a:cxnLst>
                <a:cxn ang="0">
                  <a:pos x="T0" y="T1"/>
                </a:cxn>
                <a:cxn ang="0">
                  <a:pos x="T2" y="T3"/>
                </a:cxn>
                <a:cxn ang="0">
                  <a:pos x="T4" y="T5"/>
                </a:cxn>
                <a:cxn ang="0">
                  <a:pos x="T6" y="T7"/>
                </a:cxn>
                <a:cxn ang="0">
                  <a:pos x="T8" y="T9"/>
                </a:cxn>
              </a:cxnLst>
              <a:rect l="0" t="0" r="r" b="b"/>
              <a:pathLst>
                <a:path w="729" h="729">
                  <a:moveTo>
                    <a:pt x="104" y="553"/>
                  </a:moveTo>
                  <a:cubicBezTo>
                    <a:pt x="0" y="410"/>
                    <a:pt x="32" y="209"/>
                    <a:pt x="175" y="104"/>
                  </a:cubicBezTo>
                  <a:cubicBezTo>
                    <a:pt x="319" y="0"/>
                    <a:pt x="520" y="32"/>
                    <a:pt x="624" y="175"/>
                  </a:cubicBezTo>
                  <a:cubicBezTo>
                    <a:pt x="729" y="319"/>
                    <a:pt x="697" y="520"/>
                    <a:pt x="553" y="624"/>
                  </a:cubicBezTo>
                  <a:cubicBezTo>
                    <a:pt x="409" y="729"/>
                    <a:pt x="208" y="697"/>
                    <a:pt x="104" y="553"/>
                  </a:cubicBezTo>
                  <a:close/>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1" name="Oval 9">
              <a:extLst>
                <a:ext uri="{FF2B5EF4-FFF2-40B4-BE49-F238E27FC236}">
                  <a16:creationId xmlns:a16="http://schemas.microsoft.com/office/drawing/2014/main" id="{ACB57F3E-E712-D9AF-95F2-52E36EC07FF4}"/>
                </a:ext>
              </a:extLst>
            </p:cNvPr>
            <p:cNvSpPr>
              <a:spLocks noChangeArrowheads="1"/>
            </p:cNvSpPr>
            <p:nvPr/>
          </p:nvSpPr>
          <p:spPr bwMode="auto">
            <a:xfrm>
              <a:off x="4520589" y="1251250"/>
              <a:ext cx="2752809" cy="2835893"/>
            </a:xfrm>
            <a:prstGeom prst="ellipse">
              <a:avLst/>
            </a:prstGeom>
            <a:solidFill>
              <a:schemeClr val="tx2"/>
            </a:solidFill>
            <a:ln>
              <a:solidFill>
                <a:schemeClr val="tx2"/>
              </a:solid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3" name="Freeform 11">
              <a:extLst>
                <a:ext uri="{FF2B5EF4-FFF2-40B4-BE49-F238E27FC236}">
                  <a16:creationId xmlns:a16="http://schemas.microsoft.com/office/drawing/2014/main" id="{BED112DA-0292-4F81-8A7A-79F59F214CB5}"/>
                </a:ext>
              </a:extLst>
            </p:cNvPr>
            <p:cNvSpPr>
              <a:spLocks/>
            </p:cNvSpPr>
            <p:nvPr/>
          </p:nvSpPr>
          <p:spPr bwMode="auto">
            <a:xfrm>
              <a:off x="4559811" y="2762750"/>
              <a:ext cx="2359551" cy="2430764"/>
            </a:xfrm>
            <a:custGeom>
              <a:avLst/>
              <a:gdLst>
                <a:gd name="T0" fmla="*/ 388 w 608"/>
                <a:gd name="T1" fmla="*/ 562 h 609"/>
                <a:gd name="T2" fmla="*/ 46 w 608"/>
                <a:gd name="T3" fmla="*/ 388 h 609"/>
                <a:gd name="T4" fmla="*/ 220 w 608"/>
                <a:gd name="T5" fmla="*/ 46 h 609"/>
                <a:gd name="T6" fmla="*/ 562 w 608"/>
                <a:gd name="T7" fmla="*/ 220 h 609"/>
                <a:gd name="T8" fmla="*/ 388 w 608"/>
                <a:gd name="T9" fmla="*/ 562 h 609"/>
              </a:gdLst>
              <a:ahLst/>
              <a:cxnLst>
                <a:cxn ang="0">
                  <a:pos x="T0" y="T1"/>
                </a:cxn>
                <a:cxn ang="0">
                  <a:pos x="T2" y="T3"/>
                </a:cxn>
                <a:cxn ang="0">
                  <a:pos x="T4" y="T5"/>
                </a:cxn>
                <a:cxn ang="0">
                  <a:pos x="T6" y="T7"/>
                </a:cxn>
                <a:cxn ang="0">
                  <a:pos x="T8" y="T9"/>
                </a:cxn>
              </a:cxnLst>
              <a:rect l="0" t="0" r="r" b="b"/>
              <a:pathLst>
                <a:path w="608" h="609">
                  <a:moveTo>
                    <a:pt x="388" y="562"/>
                  </a:moveTo>
                  <a:cubicBezTo>
                    <a:pt x="245" y="609"/>
                    <a:pt x="92" y="531"/>
                    <a:pt x="46" y="388"/>
                  </a:cubicBezTo>
                  <a:cubicBezTo>
                    <a:pt x="0" y="246"/>
                    <a:pt x="78" y="93"/>
                    <a:pt x="220" y="46"/>
                  </a:cubicBezTo>
                  <a:cubicBezTo>
                    <a:pt x="363" y="0"/>
                    <a:pt x="516" y="78"/>
                    <a:pt x="562" y="220"/>
                  </a:cubicBezTo>
                  <a:cubicBezTo>
                    <a:pt x="608" y="363"/>
                    <a:pt x="530" y="516"/>
                    <a:pt x="388" y="5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4" name="Freeform 12">
              <a:extLst>
                <a:ext uri="{FF2B5EF4-FFF2-40B4-BE49-F238E27FC236}">
                  <a16:creationId xmlns:a16="http://schemas.microsoft.com/office/drawing/2014/main" id="{251CF41F-7020-1401-BE8C-0A7977EFD0EB}"/>
                </a:ext>
              </a:extLst>
            </p:cNvPr>
            <p:cNvSpPr>
              <a:spLocks/>
            </p:cNvSpPr>
            <p:nvPr/>
          </p:nvSpPr>
          <p:spPr bwMode="auto">
            <a:xfrm rot="2985336">
              <a:off x="6826208" y="1408253"/>
              <a:ext cx="495530" cy="420691"/>
            </a:xfrm>
            <a:custGeom>
              <a:avLst/>
              <a:gdLst>
                <a:gd name="T0" fmla="*/ 303 w 303"/>
                <a:gd name="T1" fmla="*/ 273 h 273"/>
                <a:gd name="T2" fmla="*/ 153 w 303"/>
                <a:gd name="T3" fmla="*/ 0 h 273"/>
                <a:gd name="T4" fmla="*/ 0 w 303"/>
                <a:gd name="T5" fmla="*/ 273 h 273"/>
                <a:gd name="T6" fmla="*/ 303 w 303"/>
                <a:gd name="T7" fmla="*/ 273 h 273"/>
              </a:gdLst>
              <a:ahLst/>
              <a:cxnLst>
                <a:cxn ang="0">
                  <a:pos x="T0" y="T1"/>
                </a:cxn>
                <a:cxn ang="0">
                  <a:pos x="T2" y="T3"/>
                </a:cxn>
                <a:cxn ang="0">
                  <a:pos x="T4" y="T5"/>
                </a:cxn>
                <a:cxn ang="0">
                  <a:pos x="T6" y="T7"/>
                </a:cxn>
              </a:cxnLst>
              <a:rect l="0" t="0" r="r" b="b"/>
              <a:pathLst>
                <a:path w="303" h="273">
                  <a:moveTo>
                    <a:pt x="303" y="273"/>
                  </a:moveTo>
                  <a:lnTo>
                    <a:pt x="153" y="0"/>
                  </a:lnTo>
                  <a:lnTo>
                    <a:pt x="0" y="273"/>
                  </a:lnTo>
                  <a:lnTo>
                    <a:pt x="303" y="27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5" name="Freeform 13">
              <a:extLst>
                <a:ext uri="{FF2B5EF4-FFF2-40B4-BE49-F238E27FC236}">
                  <a16:creationId xmlns:a16="http://schemas.microsoft.com/office/drawing/2014/main" id="{33243E47-C4E4-E8B4-84A8-6561C6C331C9}"/>
                </a:ext>
              </a:extLst>
            </p:cNvPr>
            <p:cNvSpPr>
              <a:spLocks/>
            </p:cNvSpPr>
            <p:nvPr/>
          </p:nvSpPr>
          <p:spPr bwMode="auto">
            <a:xfrm rot="1572666">
              <a:off x="3200966" y="3537693"/>
              <a:ext cx="488950" cy="461963"/>
            </a:xfrm>
            <a:custGeom>
              <a:avLst/>
              <a:gdLst>
                <a:gd name="T0" fmla="*/ 308 w 308"/>
                <a:gd name="T1" fmla="*/ 0 h 291"/>
                <a:gd name="T2" fmla="*/ 0 w 308"/>
                <a:gd name="T3" fmla="*/ 61 h 291"/>
                <a:gd name="T4" fmla="*/ 214 w 308"/>
                <a:gd name="T5" fmla="*/ 291 h 291"/>
                <a:gd name="T6" fmla="*/ 308 w 308"/>
                <a:gd name="T7" fmla="*/ 0 h 291"/>
              </a:gdLst>
              <a:ahLst/>
              <a:cxnLst>
                <a:cxn ang="0">
                  <a:pos x="T0" y="T1"/>
                </a:cxn>
                <a:cxn ang="0">
                  <a:pos x="T2" y="T3"/>
                </a:cxn>
                <a:cxn ang="0">
                  <a:pos x="T4" y="T5"/>
                </a:cxn>
                <a:cxn ang="0">
                  <a:pos x="T6" y="T7"/>
                </a:cxn>
              </a:cxnLst>
              <a:rect l="0" t="0" r="r" b="b"/>
              <a:pathLst>
                <a:path w="308" h="291">
                  <a:moveTo>
                    <a:pt x="308" y="0"/>
                  </a:moveTo>
                  <a:lnTo>
                    <a:pt x="0" y="61"/>
                  </a:lnTo>
                  <a:lnTo>
                    <a:pt x="214" y="291"/>
                  </a:lnTo>
                  <a:lnTo>
                    <a:pt x="30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17" name="Freeform 15">
              <a:extLst>
                <a:ext uri="{FF2B5EF4-FFF2-40B4-BE49-F238E27FC236}">
                  <a16:creationId xmlns:a16="http://schemas.microsoft.com/office/drawing/2014/main" id="{758B6563-8042-AD2C-A3EC-6618C8F42CA9}"/>
                </a:ext>
              </a:extLst>
            </p:cNvPr>
            <p:cNvSpPr>
              <a:spLocks/>
            </p:cNvSpPr>
            <p:nvPr/>
          </p:nvSpPr>
          <p:spPr bwMode="auto">
            <a:xfrm rot="16446091">
              <a:off x="7616690" y="4036087"/>
              <a:ext cx="464457" cy="482330"/>
            </a:xfrm>
            <a:custGeom>
              <a:avLst/>
              <a:gdLst>
                <a:gd name="T0" fmla="*/ 0 w 284"/>
                <a:gd name="T1" fmla="*/ 180 h 313"/>
                <a:gd name="T2" fmla="*/ 284 w 284"/>
                <a:gd name="T3" fmla="*/ 313 h 313"/>
                <a:gd name="T4" fmla="*/ 247 w 284"/>
                <a:gd name="T5" fmla="*/ 0 h 313"/>
                <a:gd name="T6" fmla="*/ 0 w 284"/>
                <a:gd name="T7" fmla="*/ 180 h 313"/>
              </a:gdLst>
              <a:ahLst/>
              <a:cxnLst>
                <a:cxn ang="0">
                  <a:pos x="T0" y="T1"/>
                </a:cxn>
                <a:cxn ang="0">
                  <a:pos x="T2" y="T3"/>
                </a:cxn>
                <a:cxn ang="0">
                  <a:pos x="T4" y="T5"/>
                </a:cxn>
                <a:cxn ang="0">
                  <a:pos x="T6" y="T7"/>
                </a:cxn>
              </a:cxnLst>
              <a:rect l="0" t="0" r="r" b="b"/>
              <a:pathLst>
                <a:path w="284" h="313">
                  <a:moveTo>
                    <a:pt x="0" y="180"/>
                  </a:moveTo>
                  <a:lnTo>
                    <a:pt x="284" y="313"/>
                  </a:lnTo>
                  <a:lnTo>
                    <a:pt x="247" y="0"/>
                  </a:lnTo>
                  <a:lnTo>
                    <a:pt x="0" y="18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20" name="ZoneTexte 97">
              <a:extLst>
                <a:ext uri="{FF2B5EF4-FFF2-40B4-BE49-F238E27FC236}">
                  <a16:creationId xmlns:a16="http://schemas.microsoft.com/office/drawing/2014/main" id="{80D1AE85-CD57-2F9A-2578-AFBDBCB0E443}"/>
                </a:ext>
              </a:extLst>
            </p:cNvPr>
            <p:cNvSpPr txBox="1"/>
            <p:nvPr/>
          </p:nvSpPr>
          <p:spPr>
            <a:xfrm>
              <a:off x="8334988" y="3450205"/>
              <a:ext cx="3165491" cy="1212251"/>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sz="1200" b="1" dirty="0">
                  <a:solidFill>
                    <a:schemeClr val="accent3"/>
                  </a:solidFill>
                  <a:latin typeface="Tahoma" panose="020B0604030504040204" pitchFamily="34" charset="0"/>
                  <a:ea typeface="Tahoma" panose="020B0604030504040204" pitchFamily="34" charset="0"/>
                  <a:cs typeface="Tahoma" panose="020B0604030504040204" pitchFamily="34" charset="0"/>
                </a:rPr>
                <a:t>Partenaires *</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Accompagner la réalisation des projets d’entreprises.</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Déposer des demandes de subventions pour les entreprises.</a:t>
              </a:r>
            </a:p>
          </p:txBody>
        </p:sp>
        <p:sp>
          <p:nvSpPr>
            <p:cNvPr id="21" name="ZoneTexte 98">
              <a:extLst>
                <a:ext uri="{FF2B5EF4-FFF2-40B4-BE49-F238E27FC236}">
                  <a16:creationId xmlns:a16="http://schemas.microsoft.com/office/drawing/2014/main" id="{32026E40-B57D-9B25-8611-1F3191AE5FFE}"/>
                </a:ext>
              </a:extLst>
            </p:cNvPr>
            <p:cNvSpPr txBox="1"/>
            <p:nvPr/>
          </p:nvSpPr>
          <p:spPr>
            <a:xfrm>
              <a:off x="792593" y="1690763"/>
              <a:ext cx="2286191" cy="241584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fr-FR" sz="1200" b="1" dirty="0">
                  <a:solidFill>
                    <a:schemeClr val="accent5"/>
                  </a:solidFill>
                  <a:latin typeface="Tahoma" panose="020B0604030504040204" pitchFamily="34" charset="0"/>
                  <a:ea typeface="Tahoma" panose="020B0604030504040204" pitchFamily="34" charset="0"/>
                  <a:cs typeface="Tahoma" panose="020B0604030504040204" pitchFamily="34" charset="0"/>
                </a:rPr>
                <a:t>Agents du Conseil Régional</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Gérer la relation avec les entreprises et organiser les accompagnements par les partenaires.</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Traiter les demandes de subvention et gérer les paiements.</a:t>
              </a:r>
            </a:p>
            <a:p>
              <a:pPr marL="171450" indent="-171450" algn="r">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Suivre les KPI de la plateforme.</a:t>
              </a:r>
            </a:p>
          </p:txBody>
        </p:sp>
        <p:sp>
          <p:nvSpPr>
            <p:cNvPr id="22" name="ZoneTexte 99">
              <a:extLst>
                <a:ext uri="{FF2B5EF4-FFF2-40B4-BE49-F238E27FC236}">
                  <a16:creationId xmlns:a16="http://schemas.microsoft.com/office/drawing/2014/main" id="{E695CA35-0BE1-73CF-8D32-8F19ADBED89D}"/>
                </a:ext>
              </a:extLst>
            </p:cNvPr>
            <p:cNvSpPr txBox="1"/>
            <p:nvPr/>
          </p:nvSpPr>
          <p:spPr>
            <a:xfrm>
              <a:off x="7631643" y="772916"/>
              <a:ext cx="3683398" cy="138542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fr-FR" sz="1200" b="1" dirty="0">
                  <a:solidFill>
                    <a:schemeClr val="tx2"/>
                  </a:solidFill>
                  <a:latin typeface="Tahoma" panose="020B0604030504040204" pitchFamily="34" charset="0"/>
                  <a:ea typeface="Tahoma" panose="020B0604030504040204" pitchFamily="34" charset="0"/>
                  <a:cs typeface="Tahoma" panose="020B0604030504040204" pitchFamily="34" charset="0"/>
                </a:rPr>
                <a:t>Entreprises</a:t>
              </a:r>
              <a:endParaRPr lang="it-IT" sz="1050" b="1"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Rechercher des informations sur les subventions.</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Se faire accompagner par un référent.</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Faire la demande de subventions en ligne.</a:t>
              </a:r>
            </a:p>
            <a:p>
              <a:pPr marL="171450" indent="-171450">
                <a:spcAft>
                  <a:spcPts val="6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Suivre l’instruction de leurs dossiers.</a:t>
              </a:r>
            </a:p>
          </p:txBody>
        </p:sp>
        <p:sp>
          <p:nvSpPr>
            <p:cNvPr id="24" name="ZoneTexte 102">
              <a:extLst>
                <a:ext uri="{FF2B5EF4-FFF2-40B4-BE49-F238E27FC236}">
                  <a16:creationId xmlns:a16="http://schemas.microsoft.com/office/drawing/2014/main" id="{297B1A84-2E0D-EED2-385A-101862051581}"/>
                </a:ext>
              </a:extLst>
            </p:cNvPr>
            <p:cNvSpPr txBox="1"/>
            <p:nvPr/>
          </p:nvSpPr>
          <p:spPr>
            <a:xfrm>
              <a:off x="4887709" y="3247312"/>
              <a:ext cx="1703753" cy="133347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fr-FR" sz="1200" b="1" dirty="0">
                  <a:latin typeface="Tahoma" panose="020B0604030504040204" pitchFamily="34" charset="0"/>
                  <a:ea typeface="Tahoma" panose="020B0604030504040204" pitchFamily="34" charset="0"/>
                  <a:cs typeface="Tahoma" panose="020B0604030504040204" pitchFamily="34" charset="0"/>
                </a:rPr>
                <a:t>Plateforme Entreprise</a:t>
              </a:r>
              <a:endParaRPr lang="fr-FR" sz="1200" dirty="0">
                <a:latin typeface="Tahoma" panose="020B0604030504040204" pitchFamily="34" charset="0"/>
                <a:ea typeface="Tahoma" panose="020B0604030504040204" pitchFamily="34" charset="0"/>
                <a:cs typeface="Tahoma" panose="020B0604030504040204" pitchFamily="34" charset="0"/>
              </a:endParaRPr>
            </a:p>
            <a:p>
              <a:pPr algn="ctr"/>
              <a:r>
                <a:rPr lang="fr-FR" sz="1050" dirty="0">
                  <a:latin typeface="Tahoma" panose="020B0604030504040204" pitchFamily="34" charset="0"/>
                  <a:ea typeface="Tahoma" panose="020B0604030504040204" pitchFamily="34" charset="0"/>
                  <a:cs typeface="Tahoma" panose="020B0604030504040204" pitchFamily="34" charset="0"/>
                </a:rPr>
                <a:t>Ecosystème Métier, applicatif et technique, qui répond aux besoins des entreprises.</a:t>
              </a:r>
            </a:p>
          </p:txBody>
        </p:sp>
      </p:grpSp>
      <p:sp>
        <p:nvSpPr>
          <p:cNvPr id="5" name="Rectangle 4">
            <a:extLst>
              <a:ext uri="{FF2B5EF4-FFF2-40B4-BE49-F238E27FC236}">
                <a16:creationId xmlns:a16="http://schemas.microsoft.com/office/drawing/2014/main" id="{E93F9911-5992-EB62-E3E0-BDB3644BFDD3}"/>
              </a:ext>
            </a:extLst>
          </p:cNvPr>
          <p:cNvSpPr/>
          <p:nvPr/>
        </p:nvSpPr>
        <p:spPr>
          <a:xfrm>
            <a:off x="8812491" y="6543729"/>
            <a:ext cx="1093509" cy="3142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9F8CE109-CC4E-4B37-F4A8-6B801B3A760F}"/>
              </a:ext>
            </a:extLst>
          </p:cNvPr>
          <p:cNvSpPr txBox="1"/>
          <p:nvPr/>
        </p:nvSpPr>
        <p:spPr>
          <a:xfrm>
            <a:off x="6585875" y="5881958"/>
            <a:ext cx="3320125" cy="830997"/>
          </a:xfrm>
          <a:prstGeom prst="rect">
            <a:avLst/>
          </a:prstGeom>
          <a:solidFill>
            <a:schemeClr val="bg1"/>
          </a:solidFill>
        </p:spPr>
        <p:txBody>
          <a:bodyPr wrap="square" rtlCol="0">
            <a:spAutoFit/>
          </a:bodyPr>
          <a:lstStyle/>
          <a:p>
            <a:r>
              <a:rPr lang="fr-FR" sz="800" b="1" i="1" dirty="0">
                <a:solidFill>
                  <a:schemeClr val="accent3"/>
                </a:solidFill>
              </a:rPr>
              <a:t>* Partenaires : </a:t>
            </a:r>
          </a:p>
          <a:p>
            <a:r>
              <a:rPr lang="fr-FR" sz="800" i="1" dirty="0"/>
              <a:t>Réseau des Chambres de Commerce et d’Industrie,</a:t>
            </a:r>
          </a:p>
          <a:p>
            <a:r>
              <a:rPr lang="fr-FR" sz="800" i="1" dirty="0"/>
              <a:t>Réseau des Chambres de Métiers et de l’Artisanat, </a:t>
            </a:r>
          </a:p>
          <a:p>
            <a:r>
              <a:rPr lang="fr-FR" sz="800" i="1" dirty="0"/>
              <a:t>Agence de développement économique AD’OCC,</a:t>
            </a:r>
          </a:p>
          <a:p>
            <a:r>
              <a:rPr lang="fr-FR" sz="800" i="1" dirty="0"/>
              <a:t>Etablissement Publics de Coopération intercommunale,</a:t>
            </a:r>
          </a:p>
          <a:p>
            <a:r>
              <a:rPr lang="fr-FR" sz="800" i="1" dirty="0"/>
              <a:t>Réseaux spécialisés, etc.</a:t>
            </a:r>
          </a:p>
        </p:txBody>
      </p:sp>
    </p:spTree>
    <p:extLst>
      <p:ext uri="{BB962C8B-B14F-4D97-AF65-F5344CB8AC3E}">
        <p14:creationId xmlns:p14="http://schemas.microsoft.com/office/powerpoint/2010/main" val="32925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B8ECE7-63B8-5A4D-31E3-831464F90B68}"/>
              </a:ext>
            </a:extLst>
          </p:cNvPr>
          <p:cNvSpPr>
            <a:spLocks noGrp="1"/>
          </p:cNvSpPr>
          <p:nvPr>
            <p:ph type="ctrTitle"/>
          </p:nvPr>
        </p:nvSpPr>
        <p:spPr>
          <a:xfrm>
            <a:off x="549473" y="697702"/>
            <a:ext cx="7561065" cy="436516"/>
          </a:xfrm>
        </p:spPr>
        <p:txBody>
          <a:bodyPr/>
          <a:lstStyle/>
          <a:p>
            <a:r>
              <a:rPr lang="fr-FR" dirty="0"/>
              <a:t>La plateforme Entreprise</a:t>
            </a:r>
          </a:p>
        </p:txBody>
      </p:sp>
      <p:pic>
        <p:nvPicPr>
          <p:cNvPr id="10" name="Image 9">
            <a:extLst>
              <a:ext uri="{FF2B5EF4-FFF2-40B4-BE49-F238E27FC236}">
                <a16:creationId xmlns:a16="http://schemas.microsoft.com/office/drawing/2014/main" id="{E7662D95-7A74-196C-A4D5-002C14923835}"/>
              </a:ext>
            </a:extLst>
          </p:cNvPr>
          <p:cNvPicPr>
            <a:picLocks noChangeAspect="1"/>
          </p:cNvPicPr>
          <p:nvPr/>
        </p:nvPicPr>
        <p:blipFill>
          <a:blip r:embed="rId2"/>
          <a:stretch>
            <a:fillRect/>
          </a:stretch>
        </p:blipFill>
        <p:spPr>
          <a:xfrm>
            <a:off x="302423" y="1448101"/>
            <a:ext cx="8987628" cy="4712197"/>
          </a:xfrm>
          <a:prstGeom prst="rect">
            <a:avLst/>
          </a:prstGeom>
        </p:spPr>
      </p:pic>
      <p:sp>
        <p:nvSpPr>
          <p:cNvPr id="3" name="ZoneTexte 2">
            <a:extLst>
              <a:ext uri="{FF2B5EF4-FFF2-40B4-BE49-F238E27FC236}">
                <a16:creationId xmlns:a16="http://schemas.microsoft.com/office/drawing/2014/main" id="{CE9A6B5C-DFEA-A7EB-5322-D0C04F83BC44}"/>
              </a:ext>
            </a:extLst>
          </p:cNvPr>
          <p:cNvSpPr txBox="1"/>
          <p:nvPr/>
        </p:nvSpPr>
        <p:spPr>
          <a:xfrm>
            <a:off x="615949" y="6092684"/>
            <a:ext cx="8037117" cy="523220"/>
          </a:xfrm>
          <a:prstGeom prst="rect">
            <a:avLst/>
          </a:prstGeom>
          <a:noFill/>
        </p:spPr>
        <p:txBody>
          <a:bodyPr wrap="square" rtlCol="0">
            <a:spAutoFit/>
          </a:bodyPr>
          <a:lstStyle/>
          <a:p>
            <a:r>
              <a:rPr lang="fr-FR" sz="1400" dirty="0"/>
              <a:t>La </a:t>
            </a:r>
            <a:r>
              <a:rPr lang="fr-FR" sz="1400" b="1" dirty="0"/>
              <a:t>division en plusieurs modules </a:t>
            </a:r>
            <a:r>
              <a:rPr lang="fr-FR" sz="1400" dirty="0"/>
              <a:t>et la prise en compte des </a:t>
            </a:r>
            <a:r>
              <a:rPr lang="fr-FR" sz="1400" b="1" dirty="0"/>
              <a:t>besoins des différentes parties prenantes </a:t>
            </a:r>
            <a:r>
              <a:rPr lang="fr-FR" sz="1400" dirty="0"/>
              <a:t>créent un </a:t>
            </a:r>
            <a:r>
              <a:rPr lang="fr-FR" sz="1400" b="1" dirty="0"/>
              <a:t>écosystème complexe</a:t>
            </a:r>
            <a:r>
              <a:rPr lang="fr-FR" sz="1400" dirty="0"/>
              <a:t>.</a:t>
            </a:r>
          </a:p>
        </p:txBody>
      </p:sp>
      <p:sp>
        <p:nvSpPr>
          <p:cNvPr id="4" name="Rectangle 3">
            <a:extLst>
              <a:ext uri="{FF2B5EF4-FFF2-40B4-BE49-F238E27FC236}">
                <a16:creationId xmlns:a16="http://schemas.microsoft.com/office/drawing/2014/main" id="{E3346F9A-4AB7-8571-B834-F5DFA05870F0}"/>
              </a:ext>
            </a:extLst>
          </p:cNvPr>
          <p:cNvSpPr/>
          <p:nvPr/>
        </p:nvSpPr>
        <p:spPr>
          <a:xfrm>
            <a:off x="302423" y="5467546"/>
            <a:ext cx="3166641" cy="692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F16A7AA-579F-8EDF-FBED-161A5434A388}"/>
              </a:ext>
            </a:extLst>
          </p:cNvPr>
          <p:cNvSpPr/>
          <p:nvPr/>
        </p:nvSpPr>
        <p:spPr>
          <a:xfrm>
            <a:off x="2073897" y="2810758"/>
            <a:ext cx="311085" cy="234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52327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DFAC05-9598-85D5-9CEC-C56F718AA7C3}"/>
              </a:ext>
            </a:extLst>
          </p:cNvPr>
          <p:cNvSpPr>
            <a:spLocks noGrp="1"/>
          </p:cNvSpPr>
          <p:nvPr>
            <p:ph type="ctrTitle"/>
          </p:nvPr>
        </p:nvSpPr>
        <p:spPr/>
        <p:txBody>
          <a:bodyPr/>
          <a:lstStyle/>
          <a:p>
            <a:r>
              <a:rPr lang="fr-FR" dirty="0"/>
              <a:t>Hub Entreprendre</a:t>
            </a:r>
          </a:p>
        </p:txBody>
      </p:sp>
      <p:sp>
        <p:nvSpPr>
          <p:cNvPr id="3" name="Espace réservé du texte 2">
            <a:extLst>
              <a:ext uri="{FF2B5EF4-FFF2-40B4-BE49-F238E27FC236}">
                <a16:creationId xmlns:a16="http://schemas.microsoft.com/office/drawing/2014/main" id="{C4E58D8D-33B3-CF12-4330-DE01A7B7C46C}"/>
              </a:ext>
            </a:extLst>
          </p:cNvPr>
          <p:cNvSpPr>
            <a:spLocks noGrp="1"/>
          </p:cNvSpPr>
          <p:nvPr>
            <p:ph type="body" sz="quarter" idx="14"/>
          </p:nvPr>
        </p:nvSpPr>
        <p:spPr>
          <a:xfrm>
            <a:off x="549473" y="2694324"/>
            <a:ext cx="8694148" cy="2767539"/>
          </a:xfrm>
        </p:spPr>
        <p:txBody>
          <a:bodyPr/>
          <a:lstStyle/>
          <a:p>
            <a:pPr marL="0" indent="0">
              <a:buNone/>
            </a:pPr>
            <a:r>
              <a:rPr lang="fr-FR" dirty="0"/>
              <a:t>La Région Occitanie a créé une </a:t>
            </a:r>
            <a:r>
              <a:rPr lang="fr-FR" b="1" dirty="0"/>
              <a:t>plateforme de services en ligne pour accompagner les créateurs, les repreneurs et les chefs d’entreprises.</a:t>
            </a:r>
          </a:p>
          <a:p>
            <a:pPr marL="0" indent="0">
              <a:buNone/>
            </a:pPr>
            <a:br>
              <a:rPr lang="fr-FR" b="1" dirty="0"/>
            </a:br>
            <a:br>
              <a:rPr lang="fr-FR" b="1" dirty="0"/>
            </a:br>
            <a:r>
              <a:rPr lang="fr-FR" dirty="0"/>
              <a:t>Parcours d’accompagnement qui couvre tous leurs projets : </a:t>
            </a:r>
            <a:r>
              <a:rPr lang="fr-FR" i="1" dirty="0"/>
              <a:t>création ou reprise d'entreprises, implantation, croissance, innovation, internationalisation, transmission, etc.</a:t>
            </a:r>
          </a:p>
          <a:p>
            <a:pPr marL="0" indent="0">
              <a:buNone/>
            </a:pPr>
            <a:br>
              <a:rPr lang="fr-FR" i="1" dirty="0"/>
            </a:br>
            <a:br>
              <a:rPr lang="fr-FR" i="1" dirty="0"/>
            </a:br>
            <a:r>
              <a:rPr lang="fr-FR" dirty="0"/>
              <a:t>Objectif prioritaire : </a:t>
            </a:r>
            <a:r>
              <a:rPr lang="fr-FR" b="1" dirty="0"/>
              <a:t>simplifier les démarches des entrepreneurs </a:t>
            </a:r>
            <a:r>
              <a:rPr lang="fr-FR" dirty="0"/>
              <a:t>qui souhaitent </a:t>
            </a:r>
            <a:r>
              <a:rPr lang="fr-FR" b="1" dirty="0"/>
              <a:t>se développer ou s'implanter en Région Occitanie</a:t>
            </a:r>
            <a:r>
              <a:rPr lang="fr-FR" dirty="0"/>
              <a:t>.</a:t>
            </a:r>
          </a:p>
        </p:txBody>
      </p:sp>
      <p:pic>
        <p:nvPicPr>
          <p:cNvPr id="4" name="Image 3">
            <a:extLst>
              <a:ext uri="{FF2B5EF4-FFF2-40B4-BE49-F238E27FC236}">
                <a16:creationId xmlns:a16="http://schemas.microsoft.com/office/drawing/2014/main" id="{C44FE61C-7883-D032-AEDF-EAF6AD6716A6}"/>
              </a:ext>
            </a:extLst>
          </p:cNvPr>
          <p:cNvPicPr>
            <a:picLocks noChangeAspect="1"/>
          </p:cNvPicPr>
          <p:nvPr/>
        </p:nvPicPr>
        <p:blipFill>
          <a:blip r:embed="rId2"/>
          <a:stretch>
            <a:fillRect/>
          </a:stretch>
        </p:blipFill>
        <p:spPr>
          <a:xfrm>
            <a:off x="2916807" y="1540783"/>
            <a:ext cx="2826395" cy="746975"/>
          </a:xfrm>
          <a:prstGeom prst="rect">
            <a:avLst/>
          </a:prstGeom>
        </p:spPr>
      </p:pic>
    </p:spTree>
    <p:extLst>
      <p:ext uri="{BB962C8B-B14F-4D97-AF65-F5344CB8AC3E}">
        <p14:creationId xmlns:p14="http://schemas.microsoft.com/office/powerpoint/2010/main" val="2572830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02F9E-D745-4B7A-467F-53BC6D9FF7DE}"/>
              </a:ext>
            </a:extLst>
          </p:cNvPr>
          <p:cNvSpPr>
            <a:spLocks noGrp="1"/>
          </p:cNvSpPr>
          <p:nvPr>
            <p:ph type="ctrTitle"/>
          </p:nvPr>
        </p:nvSpPr>
        <p:spPr/>
        <p:txBody>
          <a:bodyPr/>
          <a:lstStyle/>
          <a:p>
            <a:r>
              <a:rPr lang="fr-FR" dirty="0"/>
              <a:t>Cahier des charges</a:t>
            </a:r>
          </a:p>
        </p:txBody>
      </p:sp>
      <p:sp>
        <p:nvSpPr>
          <p:cNvPr id="3" name="Espace réservé du texte 2">
            <a:extLst>
              <a:ext uri="{FF2B5EF4-FFF2-40B4-BE49-F238E27FC236}">
                <a16:creationId xmlns:a16="http://schemas.microsoft.com/office/drawing/2014/main" id="{A80016C2-1C3F-39A0-4B2F-BA6730EF38C4}"/>
              </a:ext>
            </a:extLst>
          </p:cNvPr>
          <p:cNvSpPr>
            <a:spLocks noGrp="1"/>
          </p:cNvSpPr>
          <p:nvPr>
            <p:ph type="body" sz="quarter" idx="14"/>
          </p:nvPr>
        </p:nvSpPr>
        <p:spPr>
          <a:xfrm>
            <a:off x="549473" y="1250950"/>
            <a:ext cx="8694148" cy="5577859"/>
          </a:xfrm>
        </p:spPr>
        <p:txBody>
          <a:bodyPr/>
          <a:lstStyle/>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PR1 - [BO HUB] Modification url associée au clic-bouton « contacter un expert de proximité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Hub Entreprendre, il est demandé de faire une mise à jour de l’URL associée au lien « Contacter un expert de proximité ».</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PR5 - [BO HUB] Extraction des usagers du Hub</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a:t>
            </a: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Front Back-Office, il est demandé d’ajouter une nouvelle carte (non cliquable) « Usagers » avec un bouton « extraire » permettant d’extraire en csv la liste des usagers du hub.</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PR6 - [BO HUB] ajout des porteurs de projets dans la fiche référents</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a:t>
            </a: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Front Back-Office , il est demandé de modifier le tableau portefeuille de la fiche interlocuteur référent, afin d’y faire apparaitre les « porteurs de projets » suivis par l’interlocuteur de la fiche concernée. L’ajout d’une fonction « affecter à un autre référent » sur la fiche interlocuteur doit aussi permettre de changer l’interlocuteur référent d’un porteur de projet.</a:t>
            </a:r>
          </a:p>
        </p:txBody>
      </p:sp>
    </p:spTree>
    <p:extLst>
      <p:ext uri="{BB962C8B-B14F-4D97-AF65-F5344CB8AC3E}">
        <p14:creationId xmlns:p14="http://schemas.microsoft.com/office/powerpoint/2010/main" val="3251860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B50968-FBC9-C625-42D7-F8C8C7647257}"/>
              </a:ext>
            </a:extLst>
          </p:cNvPr>
          <p:cNvSpPr>
            <a:spLocks noGrp="1"/>
          </p:cNvSpPr>
          <p:nvPr>
            <p:ph type="ctrTitle"/>
          </p:nvPr>
        </p:nvSpPr>
        <p:spPr/>
        <p:txBody>
          <a:bodyPr/>
          <a:lstStyle/>
          <a:p>
            <a:r>
              <a:rPr lang="fr-FR" dirty="0"/>
              <a:t>Cahier des charges</a:t>
            </a:r>
          </a:p>
        </p:txBody>
      </p:sp>
      <p:sp>
        <p:nvSpPr>
          <p:cNvPr id="3" name="Espace réservé du texte 2">
            <a:extLst>
              <a:ext uri="{FF2B5EF4-FFF2-40B4-BE49-F238E27FC236}">
                <a16:creationId xmlns:a16="http://schemas.microsoft.com/office/drawing/2014/main" id="{F6C7143D-00F4-B282-DB83-4A535EA86844}"/>
              </a:ext>
            </a:extLst>
          </p:cNvPr>
          <p:cNvSpPr>
            <a:spLocks noGrp="1"/>
          </p:cNvSpPr>
          <p:nvPr>
            <p:ph type="body" sz="quarter" idx="14"/>
          </p:nvPr>
        </p:nvSpPr>
        <p:spPr>
          <a:xfrm>
            <a:off x="549473" y="1989474"/>
            <a:ext cx="8694148" cy="3441185"/>
          </a:xfrm>
        </p:spPr>
        <p:txBody>
          <a:bodyPr/>
          <a:lstStyle/>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PR7 - [BO HUB] Fonctionnalité d'extraction des dispositifs</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Back-Office, il est demandé dans le menu « Dispositifs » d’ajouter un </a:t>
            </a:r>
            <a:r>
              <a:rPr lang="fr-FR" sz="1800" dirty="0" err="1">
                <a:solidFill>
                  <a:srgbClr val="000000"/>
                </a:solidFill>
                <a:effectLst/>
                <a:latin typeface="Calibri" panose="020F0502020204030204" pitchFamily="34" charset="0"/>
                <a:ea typeface="Verdana" panose="020B0604030504040204" pitchFamily="34" charset="0"/>
                <a:cs typeface="Calibri" panose="020F0502020204030204" pitchFamily="34" charset="0"/>
              </a:rPr>
              <a:t>picto</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cliquable permettant l’extraction de l’ensemble des dispositifs en format CSV.</a:t>
            </a:r>
            <a:endParaRPr lang="fr-FR" sz="1800" dirty="0">
              <a:solidFill>
                <a:srgbClr val="000000"/>
              </a:solidFill>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PR8 - [BO HUB] Flux BPI</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agent Hub Entreprendre, il est demandé de faire une mise à jour de l’URL du flux BPI des dossiers projecteurs.</a:t>
            </a:r>
            <a:endParaRPr lang="fr-FR" sz="1800"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488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4642B-D102-3764-9272-FD6192B64A59}"/>
              </a:ext>
            </a:extLst>
          </p:cNvPr>
          <p:cNvSpPr>
            <a:spLocks noGrp="1"/>
          </p:cNvSpPr>
          <p:nvPr>
            <p:ph type="ctrTitle"/>
          </p:nvPr>
        </p:nvSpPr>
        <p:spPr/>
        <p:txBody>
          <a:bodyPr/>
          <a:lstStyle/>
          <a:p>
            <a:r>
              <a:rPr lang="fr-FR" dirty="0"/>
              <a:t>Organisation : Squad 3</a:t>
            </a:r>
          </a:p>
        </p:txBody>
      </p:sp>
      <p:sp>
        <p:nvSpPr>
          <p:cNvPr id="3" name="Espace réservé du texte 2">
            <a:extLst>
              <a:ext uri="{FF2B5EF4-FFF2-40B4-BE49-F238E27FC236}">
                <a16:creationId xmlns:a16="http://schemas.microsoft.com/office/drawing/2014/main" id="{2250037D-8D19-2799-1ABF-C1C34BA287AE}"/>
              </a:ext>
            </a:extLst>
          </p:cNvPr>
          <p:cNvSpPr>
            <a:spLocks noGrp="1"/>
          </p:cNvSpPr>
          <p:nvPr>
            <p:ph type="body" sz="quarter" idx="14"/>
          </p:nvPr>
        </p:nvSpPr>
        <p:spPr>
          <a:xfrm>
            <a:off x="549473" y="1589424"/>
            <a:ext cx="8694148" cy="4233197"/>
          </a:xfrm>
        </p:spPr>
        <p:txBody>
          <a:bodyPr/>
          <a:lstStyle/>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Bascule vers méthodes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agiles SCRUM</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spcAft>
                <a:spcPts val="1500"/>
              </a:spcAft>
              <a:buNone/>
            </a:pP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Mêlée quotidienne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daily-scrum</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point de coordination rapide sur les tâches en cours et sur les difficultés rencontrées.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3 questions suggérées par Scrum pour structurer la réunion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Qu’ai-je fait hier qui rapproche le produit de l’objectif du sprint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Que vais-je faire aujourd’hui qui rapproche le produit de l’objectif du sprint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Ai-je une ou plusieurs difficultés qui m’empêchent d’avancer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buNone/>
            </a:pPr>
            <a:endParaRPr lang="fr-FR" dirty="0"/>
          </a:p>
        </p:txBody>
      </p:sp>
    </p:spTree>
    <p:extLst>
      <p:ext uri="{BB962C8B-B14F-4D97-AF65-F5344CB8AC3E}">
        <p14:creationId xmlns:p14="http://schemas.microsoft.com/office/powerpoint/2010/main" val="752933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C0479D-885E-B836-B743-9E61DAC776CB}"/>
              </a:ext>
            </a:extLst>
          </p:cNvPr>
          <p:cNvSpPr>
            <a:spLocks noGrp="1"/>
          </p:cNvSpPr>
          <p:nvPr>
            <p:ph type="ctrTitle"/>
          </p:nvPr>
        </p:nvSpPr>
        <p:spPr>
          <a:xfrm>
            <a:off x="549473" y="697702"/>
            <a:ext cx="8645327" cy="436516"/>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8AE6202D-EC55-3F30-A3E4-F561815EFC4C}"/>
              </a:ext>
            </a:extLst>
          </p:cNvPr>
          <p:cNvSpPr>
            <a:spLocks noGrp="1"/>
          </p:cNvSpPr>
          <p:nvPr>
            <p:ph type="body" sz="quarter" idx="14"/>
          </p:nvPr>
        </p:nvSpPr>
        <p:spPr>
          <a:xfrm>
            <a:off x="549473" y="1609737"/>
            <a:ext cx="8694148" cy="1515017"/>
          </a:xfrm>
        </p:spPr>
        <p:txBody>
          <a:bodyPr/>
          <a:lstStyle/>
          <a:p>
            <a:pPr marL="0" indent="0">
              <a:buNone/>
            </a:pPr>
            <a:r>
              <a:rPr lang="fr-FR" sz="1800" b="1" dirty="0">
                <a:latin typeface="Calibri" panose="020F0502020204030204" pitchFamily="34" charset="0"/>
                <a:ea typeface="Verdana" panose="020B0604030504040204" pitchFamily="34" charset="0"/>
              </a:rPr>
              <a:t>S</a:t>
            </a:r>
            <a:r>
              <a:rPr lang="fr-FR" sz="1800" b="1" dirty="0">
                <a:effectLst/>
                <a:latin typeface="Calibri" panose="020F0502020204030204" pitchFamily="34" charset="0"/>
                <a:ea typeface="Verdana" panose="020B0604030504040204" pitchFamily="34" charset="0"/>
              </a:rPr>
              <a:t>ession de chiffrage </a:t>
            </a:r>
            <a:r>
              <a:rPr lang="fr-FR" sz="1800" dirty="0">
                <a:effectLst/>
                <a:latin typeface="Calibri" panose="020F0502020204030204" pitchFamily="34" charset="0"/>
                <a:ea typeface="Verdana" panose="020B0604030504040204" pitchFamily="34" charset="0"/>
              </a:rPr>
              <a: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estimer le nombre de jours nécessaires au développement des évolutions.</a:t>
            </a:r>
          </a:p>
          <a:p>
            <a:pPr marL="0" indent="0">
              <a:buNone/>
            </a:pP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0" indent="0">
              <a:buNone/>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Exemple :</a:t>
            </a:r>
            <a:endParaRPr lang="fr-FR" dirty="0"/>
          </a:p>
        </p:txBody>
      </p:sp>
      <p:pic>
        <p:nvPicPr>
          <p:cNvPr id="5" name="Image 4">
            <a:extLst>
              <a:ext uri="{FF2B5EF4-FFF2-40B4-BE49-F238E27FC236}">
                <a16:creationId xmlns:a16="http://schemas.microsoft.com/office/drawing/2014/main" id="{DC28E717-5229-4F09-CE94-2657D918FAB7}"/>
              </a:ext>
            </a:extLst>
          </p:cNvPr>
          <p:cNvPicPr>
            <a:picLocks noChangeAspect="1"/>
          </p:cNvPicPr>
          <p:nvPr/>
        </p:nvPicPr>
        <p:blipFill>
          <a:blip r:embed="rId2"/>
          <a:stretch>
            <a:fillRect/>
          </a:stretch>
        </p:blipFill>
        <p:spPr>
          <a:xfrm>
            <a:off x="457296" y="3289124"/>
            <a:ext cx="8611802" cy="2514951"/>
          </a:xfrm>
          <a:prstGeom prst="rect">
            <a:avLst/>
          </a:prstGeom>
        </p:spPr>
      </p:pic>
    </p:spTree>
    <p:extLst>
      <p:ext uri="{BB962C8B-B14F-4D97-AF65-F5344CB8AC3E}">
        <p14:creationId xmlns:p14="http://schemas.microsoft.com/office/powerpoint/2010/main" val="3672908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1C6093-1FF7-DF29-64C9-073D26CC45F6}"/>
              </a:ext>
            </a:extLst>
          </p:cNvPr>
          <p:cNvSpPr>
            <a:spLocks noGrp="1"/>
          </p:cNvSpPr>
          <p:nvPr>
            <p:ph type="ctrTitle"/>
          </p:nvPr>
        </p:nvSpPr>
        <p:spPr>
          <a:xfrm>
            <a:off x="549473" y="697702"/>
            <a:ext cx="7788077" cy="858490"/>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A2430F18-D980-FCE0-73F8-724D79B412BE}"/>
              </a:ext>
            </a:extLst>
          </p:cNvPr>
          <p:cNvSpPr>
            <a:spLocks noGrp="1"/>
          </p:cNvSpPr>
          <p:nvPr>
            <p:ph type="body" sz="quarter" idx="14"/>
          </p:nvPr>
        </p:nvSpPr>
        <p:spPr>
          <a:xfrm>
            <a:off x="549473" y="1633874"/>
            <a:ext cx="8694148" cy="1350357"/>
          </a:xfrm>
        </p:spPr>
        <p:txBody>
          <a:bodyPr/>
          <a:lstStyle/>
          <a:p>
            <a:pPr marL="0" indent="0">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L’organisation du projet a initialement été proposée en suivant la méthode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agile/itérative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dans le but d’appréhender les besoins des utilisateurs et du client et de permettre à ces derniers 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tester le produit au fur et à mesure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en situation réelle.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BBB9FDD0-5028-6F4F-D96F-9E90F48DDF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2455" y="2984231"/>
            <a:ext cx="6181090" cy="3390462"/>
          </a:xfrm>
          <a:prstGeom prst="rect">
            <a:avLst/>
          </a:prstGeom>
          <a:noFill/>
          <a:ln>
            <a:noFill/>
          </a:ln>
        </p:spPr>
      </p:pic>
    </p:spTree>
    <p:extLst>
      <p:ext uri="{BB962C8B-B14F-4D97-AF65-F5344CB8AC3E}">
        <p14:creationId xmlns:p14="http://schemas.microsoft.com/office/powerpoint/2010/main" val="4065312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38078E-904E-F9FF-35E8-7527EDC27E49}"/>
              </a:ext>
            </a:extLst>
          </p:cNvPr>
          <p:cNvSpPr>
            <a:spLocks noGrp="1"/>
          </p:cNvSpPr>
          <p:nvPr>
            <p:ph type="ctrTitle"/>
          </p:nvPr>
        </p:nvSpPr>
        <p:spPr>
          <a:xfrm>
            <a:off x="549473" y="697702"/>
            <a:ext cx="7902377" cy="858490"/>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98A08BD3-CFF1-AA6D-230E-70B276707487}"/>
              </a:ext>
            </a:extLst>
          </p:cNvPr>
          <p:cNvSpPr>
            <a:spLocks noGrp="1"/>
          </p:cNvSpPr>
          <p:nvPr>
            <p:ph type="body" sz="quarter" idx="14"/>
          </p:nvPr>
        </p:nvSpPr>
        <p:spPr>
          <a:xfrm>
            <a:off x="549473" y="1468774"/>
            <a:ext cx="8694148" cy="700435"/>
          </a:xfrm>
        </p:spPr>
        <p:txBody>
          <a:bodyPr/>
          <a:lstStyle/>
          <a:p>
            <a:pPr marL="0" indent="0">
              <a:buNone/>
            </a:pPr>
            <a:r>
              <a:rPr lang="fr-FR" sz="1800" dirty="0">
                <a:solidFill>
                  <a:srgbClr val="000000"/>
                </a:solidFill>
                <a:latin typeface="Calibri" panose="020F0502020204030204" pitchFamily="34" charset="0"/>
                <a:ea typeface="Verdana" panose="020B0604030504040204" pitchFamily="34" charset="0"/>
              </a:rPr>
              <a:t>D</a:t>
            </a:r>
            <a:r>
              <a:rPr lang="fr-FR" sz="1800" dirty="0">
                <a:solidFill>
                  <a:srgbClr val="000000"/>
                </a:solidFill>
                <a:effectLst/>
                <a:latin typeface="Calibri" panose="020F0502020204030204" pitchFamily="34" charset="0"/>
                <a:ea typeface="Verdana" panose="020B0604030504040204" pitchFamily="34" charset="0"/>
              </a:rPr>
              <a:t>emande une plus forte implication du client dans le processus de développement accompagné + contraintes techniques et humaines </a:t>
            </a:r>
            <a:r>
              <a:rPr lang="fr-FR" sz="1800" dirty="0">
                <a:solidFill>
                  <a:srgbClr val="000000"/>
                </a:solidFill>
                <a:effectLst/>
                <a:latin typeface="Calibri" panose="020F0502020204030204" pitchFamily="34" charset="0"/>
                <a:ea typeface="Verdana" panose="020B0604030504040204" pitchFamily="34" charset="0"/>
                <a:sym typeface="Wingdings" panose="05000000000000000000" pitchFamily="2" charset="2"/>
              </a:rPr>
              <a:t></a:t>
            </a:r>
            <a:r>
              <a:rPr lang="fr-FR" sz="1800" dirty="0">
                <a:solidFill>
                  <a:srgbClr val="000000"/>
                </a:solidFill>
                <a:effectLst/>
                <a:latin typeface="Calibri" panose="020F0502020204030204" pitchFamily="34" charset="0"/>
                <a:ea typeface="Verdana" panose="020B0604030504040204" pitchFamily="34" charset="0"/>
              </a:rPr>
              <a:t> Gestion de projet en </a:t>
            </a:r>
            <a:r>
              <a:rPr lang="fr-FR" sz="1800" b="1" dirty="0">
                <a:solidFill>
                  <a:srgbClr val="000000"/>
                </a:solidFill>
                <a:effectLst/>
                <a:latin typeface="Calibri" panose="020F0502020204030204" pitchFamily="34" charset="0"/>
                <a:ea typeface="Verdana" panose="020B0604030504040204" pitchFamily="34" charset="0"/>
              </a:rPr>
              <a:t>cycle en V</a:t>
            </a:r>
            <a:endParaRPr lang="fr-FR" b="1" dirty="0"/>
          </a:p>
        </p:txBody>
      </p:sp>
      <p:pic>
        <p:nvPicPr>
          <p:cNvPr id="4" name="Image 3" descr="Cycle V min">
            <a:extLst>
              <a:ext uri="{FF2B5EF4-FFF2-40B4-BE49-F238E27FC236}">
                <a16:creationId xmlns:a16="http://schemas.microsoft.com/office/drawing/2014/main" id="{981EEB54-AFA5-BF7A-40DE-599D94E1E2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0014" y="2327264"/>
            <a:ext cx="9145971" cy="3944897"/>
          </a:xfrm>
          <a:prstGeom prst="rect">
            <a:avLst/>
          </a:prstGeom>
          <a:noFill/>
          <a:ln>
            <a:noFill/>
          </a:ln>
        </p:spPr>
      </p:pic>
    </p:spTree>
    <p:extLst>
      <p:ext uri="{BB962C8B-B14F-4D97-AF65-F5344CB8AC3E}">
        <p14:creationId xmlns:p14="http://schemas.microsoft.com/office/powerpoint/2010/main" val="4293429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42586D-DCBB-FC4C-E57F-DF8AABE3809C}"/>
              </a:ext>
            </a:extLst>
          </p:cNvPr>
          <p:cNvSpPr>
            <a:spLocks noGrp="1"/>
          </p:cNvSpPr>
          <p:nvPr>
            <p:ph type="ctrTitle"/>
          </p:nvPr>
        </p:nvSpPr>
        <p:spPr/>
        <p:txBody>
          <a:bodyPr/>
          <a:lstStyle/>
          <a:p>
            <a:r>
              <a:rPr lang="fr-FR" dirty="0"/>
              <a:t>Sommaire</a:t>
            </a:r>
          </a:p>
        </p:txBody>
      </p:sp>
      <p:sp>
        <p:nvSpPr>
          <p:cNvPr id="3" name="Espace réservé du texte 2">
            <a:extLst>
              <a:ext uri="{FF2B5EF4-FFF2-40B4-BE49-F238E27FC236}">
                <a16:creationId xmlns:a16="http://schemas.microsoft.com/office/drawing/2014/main" id="{6A387EC7-8F08-A7A8-0CF0-8ACD1DD6A097}"/>
              </a:ext>
            </a:extLst>
          </p:cNvPr>
          <p:cNvSpPr>
            <a:spLocks noGrp="1"/>
          </p:cNvSpPr>
          <p:nvPr>
            <p:ph type="body" sz="quarter" idx="10"/>
          </p:nvPr>
        </p:nvSpPr>
        <p:spPr>
          <a:xfrm>
            <a:off x="1215033" y="2583016"/>
            <a:ext cx="6843118" cy="3481644"/>
          </a:xfrm>
        </p:spPr>
        <p:txBody>
          <a:bodyPr/>
          <a:lstStyle/>
          <a:p>
            <a:pPr marL="0" indent="0">
              <a:buNone/>
            </a:pPr>
            <a:r>
              <a:rPr lang="fr-FR" sz="1600" dirty="0"/>
              <a:t>1  	Présentation de l’entreprise Inetum</a:t>
            </a:r>
          </a:p>
          <a:p>
            <a:pPr marL="0" indent="0">
              <a:buNone/>
            </a:pPr>
            <a:r>
              <a:rPr lang="fr-FR" sz="1600" dirty="0"/>
              <a:t>2  	Présentation du projet</a:t>
            </a:r>
          </a:p>
          <a:p>
            <a:pPr marL="0" indent="0">
              <a:buNone/>
            </a:pPr>
            <a:r>
              <a:rPr lang="fr-FR" sz="1600" dirty="0"/>
              <a:t>3  	Missions annexes</a:t>
            </a:r>
          </a:p>
          <a:p>
            <a:pPr marL="0" indent="0">
              <a:buNone/>
            </a:pPr>
            <a:r>
              <a:rPr lang="fr-FR" sz="1600" dirty="0"/>
              <a:t>4  	Conception fonctionnelle</a:t>
            </a:r>
          </a:p>
          <a:p>
            <a:pPr marL="0" indent="0">
              <a:buNone/>
            </a:pPr>
            <a:r>
              <a:rPr lang="fr-FR" sz="1600" dirty="0"/>
              <a:t>5  	Conception technique</a:t>
            </a:r>
          </a:p>
          <a:p>
            <a:pPr marL="0" indent="0">
              <a:buNone/>
            </a:pPr>
            <a:r>
              <a:rPr lang="fr-FR" sz="1600" dirty="0"/>
              <a:t>6  	Implémentation</a:t>
            </a:r>
          </a:p>
          <a:p>
            <a:pPr marL="0" indent="0">
              <a:buNone/>
            </a:pPr>
            <a:r>
              <a:rPr lang="fr-FR" sz="1600" dirty="0"/>
              <a:t>7  	Déploiement</a:t>
            </a:r>
          </a:p>
          <a:p>
            <a:pPr marL="0" indent="0">
              <a:buNone/>
            </a:pPr>
            <a:r>
              <a:rPr lang="fr-FR" sz="1600" dirty="0"/>
              <a:t>8   	Tests</a:t>
            </a:r>
          </a:p>
          <a:p>
            <a:pPr marL="0" indent="0">
              <a:buNone/>
            </a:pPr>
            <a:r>
              <a:rPr lang="fr-FR" sz="1600" dirty="0"/>
              <a:t>9  	Bilan du projet</a:t>
            </a:r>
          </a:p>
          <a:p>
            <a:pPr marL="0" indent="0">
              <a:buNone/>
            </a:pPr>
            <a:r>
              <a:rPr lang="fr-FR" sz="1600" dirty="0"/>
              <a:t>10	Projets dossier professionnel</a:t>
            </a:r>
          </a:p>
          <a:p>
            <a:endParaRPr lang="fr-FR" sz="1600" dirty="0"/>
          </a:p>
        </p:txBody>
      </p:sp>
    </p:spTree>
    <p:extLst>
      <p:ext uri="{BB962C8B-B14F-4D97-AF65-F5344CB8AC3E}">
        <p14:creationId xmlns:p14="http://schemas.microsoft.com/office/powerpoint/2010/main" val="2654770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F1445-40B9-9515-3747-72DEAF6FA280}"/>
              </a:ext>
            </a:extLst>
          </p:cNvPr>
          <p:cNvSpPr>
            <a:spLocks noGrp="1"/>
          </p:cNvSpPr>
          <p:nvPr>
            <p:ph type="ctrTitle"/>
          </p:nvPr>
        </p:nvSpPr>
        <p:spPr>
          <a:xfrm>
            <a:off x="361951" y="697702"/>
            <a:ext cx="7748588" cy="597698"/>
          </a:xfrm>
        </p:spPr>
        <p:txBody>
          <a:bodyPr/>
          <a:lstStyle/>
          <a:p>
            <a:r>
              <a:rPr lang="fr-FR" dirty="0"/>
              <a:t>Processus de développement et de test</a:t>
            </a:r>
          </a:p>
        </p:txBody>
      </p:sp>
      <p:sp>
        <p:nvSpPr>
          <p:cNvPr id="3" name="Espace réservé du texte 2">
            <a:extLst>
              <a:ext uri="{FF2B5EF4-FFF2-40B4-BE49-F238E27FC236}">
                <a16:creationId xmlns:a16="http://schemas.microsoft.com/office/drawing/2014/main" id="{90F29F1D-C57F-56F2-1BF7-8A0ACB66E71B}"/>
              </a:ext>
            </a:extLst>
          </p:cNvPr>
          <p:cNvSpPr>
            <a:spLocks noGrp="1"/>
          </p:cNvSpPr>
          <p:nvPr>
            <p:ph type="body" sz="quarter" idx="14"/>
          </p:nvPr>
        </p:nvSpPr>
        <p:spPr>
          <a:xfrm>
            <a:off x="549473" y="1411624"/>
            <a:ext cx="8694148" cy="740959"/>
          </a:xfrm>
        </p:spPr>
        <p:txBody>
          <a:bodyPr/>
          <a:lstStyle/>
          <a:p>
            <a:pPr marL="0" indent="0">
              <a:buNone/>
            </a:pP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3 plateformes Microsoft Azure en ligne possédant chacune un rôle très précis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315237C4-6DFE-513D-42CD-3B6DE53405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981" y="2152583"/>
            <a:ext cx="6816527" cy="4671750"/>
          </a:xfrm>
          <a:prstGeom prst="rect">
            <a:avLst/>
          </a:prstGeom>
          <a:noFill/>
          <a:ln>
            <a:noFill/>
          </a:ln>
        </p:spPr>
      </p:pic>
    </p:spTree>
    <p:extLst>
      <p:ext uri="{BB962C8B-B14F-4D97-AF65-F5344CB8AC3E}">
        <p14:creationId xmlns:p14="http://schemas.microsoft.com/office/powerpoint/2010/main" val="2745431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756EF6-56EC-818F-B9F2-12CE8CABBA99}"/>
              </a:ext>
            </a:extLst>
          </p:cNvPr>
          <p:cNvSpPr>
            <a:spLocks noGrp="1"/>
          </p:cNvSpPr>
          <p:nvPr>
            <p:ph type="ctrTitle"/>
          </p:nvPr>
        </p:nvSpPr>
        <p:spPr/>
        <p:txBody>
          <a:bodyPr/>
          <a:lstStyle/>
          <a:p>
            <a:r>
              <a:rPr lang="fr-FR" dirty="0"/>
              <a:t>Gestion des versions</a:t>
            </a:r>
          </a:p>
        </p:txBody>
      </p:sp>
      <p:sp>
        <p:nvSpPr>
          <p:cNvPr id="3" name="Espace réservé du texte 2">
            <a:extLst>
              <a:ext uri="{FF2B5EF4-FFF2-40B4-BE49-F238E27FC236}">
                <a16:creationId xmlns:a16="http://schemas.microsoft.com/office/drawing/2014/main" id="{5121710E-D9E4-B1E2-7085-E94D8A2B9E63}"/>
              </a:ext>
            </a:extLst>
          </p:cNvPr>
          <p:cNvSpPr>
            <a:spLocks noGrp="1"/>
          </p:cNvSpPr>
          <p:nvPr>
            <p:ph type="body" sz="quarter" idx="14"/>
          </p:nvPr>
        </p:nvSpPr>
        <p:spPr>
          <a:xfrm>
            <a:off x="234950" y="1552958"/>
            <a:ext cx="9008671" cy="2345501"/>
          </a:xfrm>
        </p:spPr>
        <p:txBody>
          <a:bodyPr/>
          <a:lstStyle/>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Outil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Git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et la plateforme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GitLab</a:t>
            </a:r>
          </a:p>
          <a:p>
            <a:pPr marL="0" indent="0">
              <a:spcAft>
                <a:spcPts val="1500"/>
              </a:spcAft>
              <a:buNone/>
            </a:pPr>
            <a:r>
              <a:rPr lang="fr-FR" sz="1800" dirty="0">
                <a:effectLst/>
                <a:latin typeface="Calibri" panose="020F0502020204030204" pitchFamily="34" charset="0"/>
                <a:ea typeface="Verdana" panose="020B0604030504040204" pitchFamily="34" charset="0"/>
              </a:rPr>
              <a:t>A chaque merge un pipeline est lancé déployant la nouvelle version du projet sur la plateforme correspondante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D</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éveloppement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sym typeface="Wingdings" panose="05000000000000000000" pitchFamily="2" charset="2"/>
              </a:rPr>
              <a: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plateforme CI </a:t>
            </a:r>
          </a:p>
          <a:p>
            <a:pPr marL="285750" indent="-285750">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Branche Master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sym typeface="Wingdings" panose="05000000000000000000" pitchFamily="2" charset="2"/>
              </a:rPr>
              <a: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plateforme VAL</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p:txBody>
      </p:sp>
      <p:pic>
        <p:nvPicPr>
          <p:cNvPr id="4" name="Image 3">
            <a:extLst>
              <a:ext uri="{FF2B5EF4-FFF2-40B4-BE49-F238E27FC236}">
                <a16:creationId xmlns:a16="http://schemas.microsoft.com/office/drawing/2014/main" id="{BC7098EA-AB10-A706-DA37-5E37DC0EBB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3931" y="3930400"/>
            <a:ext cx="5510708" cy="2749283"/>
          </a:xfrm>
          <a:prstGeom prst="rect">
            <a:avLst/>
          </a:prstGeom>
          <a:noFill/>
          <a:ln>
            <a:noFill/>
          </a:ln>
        </p:spPr>
      </p:pic>
    </p:spTree>
    <p:extLst>
      <p:ext uri="{BB962C8B-B14F-4D97-AF65-F5344CB8AC3E}">
        <p14:creationId xmlns:p14="http://schemas.microsoft.com/office/powerpoint/2010/main" val="3364983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F58AB1-7413-A85A-5B3C-2DD796F5141E}"/>
              </a:ext>
            </a:extLst>
          </p:cNvPr>
          <p:cNvSpPr>
            <a:spLocks noGrp="1"/>
          </p:cNvSpPr>
          <p:nvPr>
            <p:ph type="ctrTitle"/>
          </p:nvPr>
        </p:nvSpPr>
        <p:spPr/>
        <p:txBody>
          <a:bodyPr/>
          <a:lstStyle/>
          <a:p>
            <a:r>
              <a:rPr lang="fr-FR" dirty="0"/>
              <a:t>Environnement technique</a:t>
            </a:r>
          </a:p>
        </p:txBody>
      </p:sp>
      <p:sp>
        <p:nvSpPr>
          <p:cNvPr id="21" name="AutoShape 40" descr="Microsoft Azure est le cloud le plus flexible et le plus puissant">
            <a:extLst>
              <a:ext uri="{FF2B5EF4-FFF2-40B4-BE49-F238E27FC236}">
                <a16:creationId xmlns:a16="http://schemas.microsoft.com/office/drawing/2014/main" id="{233D5A23-85EB-9B82-3333-E04633B8699E}"/>
              </a:ext>
            </a:extLst>
          </p:cNvPr>
          <p:cNvSpPr>
            <a:spLocks noChangeAspect="1" noChangeArrowheads="1"/>
          </p:cNvSpPr>
          <p:nvPr/>
        </p:nvSpPr>
        <p:spPr bwMode="auto">
          <a:xfrm>
            <a:off x="5621978" y="3560573"/>
            <a:ext cx="278619" cy="2786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aphicFrame>
        <p:nvGraphicFramePr>
          <p:cNvPr id="22" name="Diagramme 21">
            <a:extLst>
              <a:ext uri="{FF2B5EF4-FFF2-40B4-BE49-F238E27FC236}">
                <a16:creationId xmlns:a16="http://schemas.microsoft.com/office/drawing/2014/main" id="{32E709FE-FD85-CADA-B196-CEAA13BBA84E}"/>
              </a:ext>
            </a:extLst>
          </p:cNvPr>
          <p:cNvGraphicFramePr/>
          <p:nvPr/>
        </p:nvGraphicFramePr>
        <p:xfrm>
          <a:off x="79078" y="1241646"/>
          <a:ext cx="9144806" cy="5174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 descr="spring-boot-logo - Atomrace">
            <a:extLst>
              <a:ext uri="{FF2B5EF4-FFF2-40B4-BE49-F238E27FC236}">
                <a16:creationId xmlns:a16="http://schemas.microsoft.com/office/drawing/2014/main" id="{E785C0E2-3D86-1784-913F-5D7C2437B2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5778" y="1259021"/>
            <a:ext cx="1074881" cy="5643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Java Logo - Marques et logos: histoire et signification | PNG">
            <a:extLst>
              <a:ext uri="{FF2B5EF4-FFF2-40B4-BE49-F238E27FC236}">
                <a16:creationId xmlns:a16="http://schemas.microsoft.com/office/drawing/2014/main" id="{3FDFE029-0C4F-81E7-2D2C-C044171C42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390" y="1742375"/>
            <a:ext cx="1074881" cy="60762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885B14B0-70A6-F374-31E8-AC61F864E3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5778" y="2495635"/>
            <a:ext cx="1138106" cy="28808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e 25">
            <a:extLst>
              <a:ext uri="{FF2B5EF4-FFF2-40B4-BE49-F238E27FC236}">
                <a16:creationId xmlns:a16="http://schemas.microsoft.com/office/drawing/2014/main" id="{EF866A1E-1E34-F127-F1AC-645829A35224}"/>
              </a:ext>
            </a:extLst>
          </p:cNvPr>
          <p:cNvGrpSpPr/>
          <p:nvPr/>
        </p:nvGrpSpPr>
        <p:grpSpPr>
          <a:xfrm>
            <a:off x="7909822" y="4732098"/>
            <a:ext cx="1250837" cy="490860"/>
            <a:chOff x="8301554" y="4101346"/>
            <a:chExt cx="1250837" cy="490860"/>
          </a:xfrm>
        </p:grpSpPr>
        <p:pic>
          <p:nvPicPr>
            <p:cNvPr id="27" name="Picture 38" descr="PostgreSQL — Wikipédia">
              <a:extLst>
                <a:ext uri="{FF2B5EF4-FFF2-40B4-BE49-F238E27FC236}">
                  <a16:creationId xmlns:a16="http://schemas.microsoft.com/office/drawing/2014/main" id="{F35B6D25-65F4-3CF2-9510-B5D53C1B99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01554" y="4101346"/>
              <a:ext cx="475748" cy="49086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6" descr="Microsoft Azure Logo - Marques et logos: histoire et signification | PNG">
              <a:extLst>
                <a:ext uri="{FF2B5EF4-FFF2-40B4-BE49-F238E27FC236}">
                  <a16:creationId xmlns:a16="http://schemas.microsoft.com/office/drawing/2014/main" id="{00D1E984-3562-6AB2-101A-948E380B16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44696" y="4134751"/>
              <a:ext cx="707695" cy="40011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50">
            <a:extLst>
              <a:ext uri="{FF2B5EF4-FFF2-40B4-BE49-F238E27FC236}">
                <a16:creationId xmlns:a16="http://schemas.microsoft.com/office/drawing/2014/main" id="{FEF6EED1-57A2-6524-951D-80105186DC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35806" y="5377021"/>
            <a:ext cx="1106703" cy="2628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0" descr="Case Study: Azure Kubernetes Service | by Gaurav Gupta | Medium">
            <a:extLst>
              <a:ext uri="{FF2B5EF4-FFF2-40B4-BE49-F238E27FC236}">
                <a16:creationId xmlns:a16="http://schemas.microsoft.com/office/drawing/2014/main" id="{AE538280-FBB2-D319-7624-9749BFC1B2C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20005" y="5868674"/>
            <a:ext cx="1004692" cy="4656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Elasticsearch logo [ Download - Logo - icon ] png svg">
            <a:extLst>
              <a:ext uri="{FF2B5EF4-FFF2-40B4-BE49-F238E27FC236}">
                <a16:creationId xmlns:a16="http://schemas.microsoft.com/office/drawing/2014/main" id="{1F27EF6F-6229-EE65-BCF9-B7D9D23D6C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5518" y="2609129"/>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Using Hot Module Replacement in Angular 11 - DEV Community">
            <a:extLst>
              <a:ext uri="{FF2B5EF4-FFF2-40B4-BE49-F238E27FC236}">
                <a16:creationId xmlns:a16="http://schemas.microsoft.com/office/drawing/2014/main" id="{93F07026-80F9-5FBF-C09E-97BF531FCC7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73505" y="3478261"/>
            <a:ext cx="1104493" cy="6212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Bootstrap (framework) — Wikipédia">
            <a:extLst>
              <a:ext uri="{FF2B5EF4-FFF2-40B4-BE49-F238E27FC236}">
                <a16:creationId xmlns:a16="http://schemas.microsoft.com/office/drawing/2014/main" id="{0757A705-887D-8B51-22B8-0B8EB92A993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41076" y="4169561"/>
            <a:ext cx="562550" cy="448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663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24029D-0D3F-DCA9-2E10-955A16D5D699}"/>
              </a:ext>
            </a:extLst>
          </p:cNvPr>
          <p:cNvSpPr>
            <a:spLocks noGrp="1"/>
          </p:cNvSpPr>
          <p:nvPr>
            <p:ph type="ctrTitle"/>
          </p:nvPr>
        </p:nvSpPr>
        <p:spPr>
          <a:xfrm>
            <a:off x="549473" y="697702"/>
            <a:ext cx="7561065" cy="436516"/>
          </a:xfrm>
        </p:spPr>
        <p:txBody>
          <a:bodyPr/>
          <a:lstStyle/>
          <a:p>
            <a:r>
              <a:rPr lang="fr-FR" dirty="0"/>
              <a:t>Echéances et répartition des tâches</a:t>
            </a:r>
          </a:p>
        </p:txBody>
      </p:sp>
      <p:sp>
        <p:nvSpPr>
          <p:cNvPr id="3" name="Espace réservé du texte 2">
            <a:extLst>
              <a:ext uri="{FF2B5EF4-FFF2-40B4-BE49-F238E27FC236}">
                <a16:creationId xmlns:a16="http://schemas.microsoft.com/office/drawing/2014/main" id="{4C7331B4-3B4A-7938-ACD2-E574637FC691}"/>
              </a:ext>
            </a:extLst>
          </p:cNvPr>
          <p:cNvSpPr>
            <a:spLocks noGrp="1"/>
          </p:cNvSpPr>
          <p:nvPr>
            <p:ph type="body" sz="quarter" idx="14"/>
          </p:nvPr>
        </p:nvSpPr>
        <p:spPr>
          <a:xfrm>
            <a:off x="549473" y="1989474"/>
            <a:ext cx="8694148" cy="1734564"/>
          </a:xfrm>
        </p:spPr>
        <p:txBody>
          <a:bodyPr/>
          <a:lstStyle/>
          <a:p>
            <a:pPr marL="0" indent="0">
              <a:buNone/>
            </a:pPr>
            <a:r>
              <a:rPr lang="fr-FR" b="1" dirty="0"/>
              <a:t>Lancement</a:t>
            </a:r>
            <a:r>
              <a:rPr lang="fr-FR" dirty="0"/>
              <a:t> 11/07/2022</a:t>
            </a:r>
          </a:p>
          <a:p>
            <a:pPr marL="0" indent="0">
              <a:buNone/>
            </a:pPr>
            <a:r>
              <a:rPr lang="fr-FR" b="1" dirty="0"/>
              <a:t>Démonstration auprès du client </a:t>
            </a:r>
            <a:r>
              <a:rPr lang="fr-FR" dirty="0"/>
              <a:t>16/08/2022</a:t>
            </a:r>
          </a:p>
          <a:p>
            <a:pPr marL="0" indent="0">
              <a:buNone/>
            </a:pPr>
            <a:r>
              <a:rPr lang="fr-FR" b="1" dirty="0"/>
              <a:t>Mise en recette </a:t>
            </a:r>
            <a:r>
              <a:rPr lang="fr-FR" dirty="0"/>
              <a:t>19/08/2022</a:t>
            </a:r>
          </a:p>
          <a:p>
            <a:pPr marL="0" indent="0">
              <a:buNone/>
            </a:pPr>
            <a:r>
              <a:rPr lang="fr-FR" b="1" dirty="0"/>
              <a:t>Mise en production </a:t>
            </a:r>
            <a:r>
              <a:rPr lang="fr-FR" dirty="0"/>
              <a:t>29/08/2022</a:t>
            </a:r>
          </a:p>
          <a:p>
            <a:pPr marL="0" indent="0">
              <a:buNone/>
            </a:pPr>
            <a:endParaRPr lang="fr-FR" dirty="0"/>
          </a:p>
        </p:txBody>
      </p:sp>
      <p:pic>
        <p:nvPicPr>
          <p:cNvPr id="4" name="Image 3">
            <a:extLst>
              <a:ext uri="{FF2B5EF4-FFF2-40B4-BE49-F238E27FC236}">
                <a16:creationId xmlns:a16="http://schemas.microsoft.com/office/drawing/2014/main" id="{2C0A8762-B0B2-9F93-96B6-E1A22F201A15}"/>
              </a:ext>
            </a:extLst>
          </p:cNvPr>
          <p:cNvPicPr>
            <a:picLocks noChangeAspect="1"/>
          </p:cNvPicPr>
          <p:nvPr/>
        </p:nvPicPr>
        <p:blipFill>
          <a:blip r:embed="rId2"/>
          <a:stretch>
            <a:fillRect/>
          </a:stretch>
        </p:blipFill>
        <p:spPr>
          <a:xfrm>
            <a:off x="169920" y="4013200"/>
            <a:ext cx="9677521" cy="1974849"/>
          </a:xfrm>
          <a:prstGeom prst="rect">
            <a:avLst/>
          </a:prstGeom>
        </p:spPr>
      </p:pic>
    </p:spTree>
    <p:extLst>
      <p:ext uri="{BB962C8B-B14F-4D97-AF65-F5344CB8AC3E}">
        <p14:creationId xmlns:p14="http://schemas.microsoft.com/office/powerpoint/2010/main" val="3126423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C47B3-67E1-4611-B488-1A5FD4288CB9}"/>
              </a:ext>
            </a:extLst>
          </p:cNvPr>
          <p:cNvSpPr>
            <a:spLocks noGrp="1"/>
          </p:cNvSpPr>
          <p:nvPr>
            <p:ph type="ctrTitle"/>
          </p:nvPr>
        </p:nvSpPr>
        <p:spPr/>
        <p:txBody>
          <a:bodyPr/>
          <a:lstStyle/>
          <a:p>
            <a:r>
              <a:rPr lang="fr-FR" dirty="0"/>
              <a:t>Productions attendues</a:t>
            </a:r>
          </a:p>
        </p:txBody>
      </p:sp>
      <p:sp>
        <p:nvSpPr>
          <p:cNvPr id="3" name="Espace réservé du texte 2">
            <a:extLst>
              <a:ext uri="{FF2B5EF4-FFF2-40B4-BE49-F238E27FC236}">
                <a16:creationId xmlns:a16="http://schemas.microsoft.com/office/drawing/2014/main" id="{133ADD68-7983-868B-CEF4-BA7E23680BD2}"/>
              </a:ext>
            </a:extLst>
          </p:cNvPr>
          <p:cNvSpPr>
            <a:spLocks noGrp="1"/>
          </p:cNvSpPr>
          <p:nvPr>
            <p:ph type="body" sz="quarter" idx="14"/>
          </p:nvPr>
        </p:nvSpPr>
        <p:spPr>
          <a:xfrm>
            <a:off x="549473" y="1989474"/>
            <a:ext cx="8694148" cy="2972724"/>
          </a:xfrm>
        </p:spPr>
        <p:txBody>
          <a:bodyPr/>
          <a:lstStyle/>
          <a:p>
            <a:pPr marL="0" indent="0">
              <a:buNone/>
            </a:pPr>
            <a:r>
              <a:rPr lang="fr-FR" dirty="0"/>
              <a:t>Initialement :</a:t>
            </a:r>
          </a:p>
          <a:p>
            <a:pPr marL="0" indent="0">
              <a:buNone/>
            </a:pPr>
            <a:br>
              <a:rPr lang="fr-FR" dirty="0"/>
            </a:br>
            <a:r>
              <a:rPr lang="fr-FR" dirty="0"/>
              <a:t>Livraison de la </a:t>
            </a:r>
            <a:r>
              <a:rPr lang="fr-FR" b="1" dirty="0"/>
              <a:t>nouvelle version de l’application contenant les évolutifs demandés </a:t>
            </a:r>
            <a:r>
              <a:rPr lang="fr-FR" dirty="0"/>
              <a:t>avec les </a:t>
            </a:r>
            <a:r>
              <a:rPr lang="fr-FR" b="1" dirty="0"/>
              <a:t>documents techniques </a:t>
            </a:r>
            <a:r>
              <a:rPr lang="fr-FR" dirty="0"/>
              <a:t>associés.</a:t>
            </a:r>
          </a:p>
          <a:p>
            <a:pPr marL="0" indent="0">
              <a:buNone/>
            </a:pPr>
            <a:endParaRPr lang="fr-FR" dirty="0"/>
          </a:p>
          <a:p>
            <a:pPr marL="0" indent="0">
              <a:buNone/>
            </a:pPr>
            <a:endParaRPr lang="fr-FR" dirty="0"/>
          </a:p>
          <a:p>
            <a:pPr marL="0" indent="0">
              <a:buNone/>
            </a:pPr>
            <a:br>
              <a:rPr lang="fr-FR" dirty="0"/>
            </a:br>
            <a:r>
              <a:rPr lang="fr-FR" dirty="0"/>
              <a:t>Evolution de la demande du client + contraintes techniques importantes :</a:t>
            </a:r>
            <a:br>
              <a:rPr lang="fr-FR" dirty="0"/>
            </a:br>
            <a:br>
              <a:rPr lang="fr-FR" dirty="0"/>
            </a:br>
            <a:r>
              <a:rPr lang="fr-FR" dirty="0"/>
              <a:t>Livraison </a:t>
            </a:r>
            <a:r>
              <a:rPr lang="fr-FR" b="1" dirty="0"/>
              <a:t>d’une partie des évolutions </a:t>
            </a:r>
            <a:r>
              <a:rPr lang="fr-FR" dirty="0"/>
              <a:t>et les </a:t>
            </a:r>
            <a:r>
              <a:rPr lang="fr-FR" b="1" dirty="0"/>
              <a:t>documents techniques correspondants</a:t>
            </a:r>
            <a:r>
              <a:rPr lang="fr-FR" dirty="0"/>
              <a:t>.</a:t>
            </a:r>
          </a:p>
        </p:txBody>
      </p:sp>
    </p:spTree>
    <p:extLst>
      <p:ext uri="{BB962C8B-B14F-4D97-AF65-F5344CB8AC3E}">
        <p14:creationId xmlns:p14="http://schemas.microsoft.com/office/powerpoint/2010/main" val="4267776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86FB80-898E-EFAB-EBEA-819D3C8DDDAD}"/>
              </a:ext>
            </a:extLst>
          </p:cNvPr>
          <p:cNvSpPr>
            <a:spLocks noGrp="1"/>
          </p:cNvSpPr>
          <p:nvPr>
            <p:ph type="ctrTitle"/>
          </p:nvPr>
        </p:nvSpPr>
        <p:spPr/>
        <p:txBody>
          <a:bodyPr/>
          <a:lstStyle/>
          <a:p>
            <a:r>
              <a:rPr lang="fr-FR" dirty="0"/>
              <a:t>Contraintes du projet</a:t>
            </a:r>
          </a:p>
        </p:txBody>
      </p:sp>
      <p:sp>
        <p:nvSpPr>
          <p:cNvPr id="3" name="Espace réservé du texte 2">
            <a:extLst>
              <a:ext uri="{FF2B5EF4-FFF2-40B4-BE49-F238E27FC236}">
                <a16:creationId xmlns:a16="http://schemas.microsoft.com/office/drawing/2014/main" id="{FD2EE92B-98FF-CB87-E9C0-CA7A11E6B70C}"/>
              </a:ext>
            </a:extLst>
          </p:cNvPr>
          <p:cNvSpPr>
            <a:spLocks noGrp="1"/>
          </p:cNvSpPr>
          <p:nvPr>
            <p:ph type="body" sz="quarter" idx="14"/>
          </p:nvPr>
        </p:nvSpPr>
        <p:spPr>
          <a:xfrm>
            <a:off x="549472" y="1240174"/>
            <a:ext cx="8759627" cy="5270404"/>
          </a:xfrm>
        </p:spPr>
        <p:txBody>
          <a:bodyPr/>
          <a:lstStyle/>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S</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eul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pour mettre en œuvre, sur un temps limité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4 semaines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A</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pplication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complexe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et sans un interlocuteur fonctionnel qui maitrise le périmètre de l’application.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P</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ériode de réversibilité pendant le transfert des connaissances a été minime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documentation de conception, d’installation et d’utilisation est incomplète, fausse ou inexistante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P</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ersonne dans l’équipe n’avait encore développé sur l’application Hub Entreprendre ni même lancé en local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sz="1800" b="1"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C</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ontraintes techniques </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installation d’environnement, pas de configuration pour le déploiement et de connexion avec les nombreuses API, expiration des certificats, droits insuffisants sachant que l’application tournait déjà en production.</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J</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amais réussi à lancer l’application en local malgré l’intervention d’experts d’autres équipes d’Inetum et je développais donc en aveugle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dirty="0"/>
          </a:p>
        </p:txBody>
      </p:sp>
    </p:spTree>
    <p:extLst>
      <p:ext uri="{BB962C8B-B14F-4D97-AF65-F5344CB8AC3E}">
        <p14:creationId xmlns:p14="http://schemas.microsoft.com/office/powerpoint/2010/main" val="1389705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602436-C542-1A8B-0550-0BBEA698395E}"/>
              </a:ext>
            </a:extLst>
          </p:cNvPr>
          <p:cNvSpPr>
            <a:spLocks noGrp="1"/>
          </p:cNvSpPr>
          <p:nvPr>
            <p:ph type="title"/>
          </p:nvPr>
        </p:nvSpPr>
        <p:spPr/>
        <p:txBody>
          <a:bodyPr/>
          <a:lstStyle/>
          <a:p>
            <a:r>
              <a:rPr lang="fr-FR" dirty="0"/>
              <a:t>Missions annexes</a:t>
            </a:r>
          </a:p>
        </p:txBody>
      </p:sp>
      <p:sp>
        <p:nvSpPr>
          <p:cNvPr id="5" name="Espace réservé du texte 4">
            <a:extLst>
              <a:ext uri="{FF2B5EF4-FFF2-40B4-BE49-F238E27FC236}">
                <a16:creationId xmlns:a16="http://schemas.microsoft.com/office/drawing/2014/main" id="{049C8C0C-2197-B947-98B1-1D686B3C3C69}"/>
              </a:ext>
            </a:extLst>
          </p:cNvPr>
          <p:cNvSpPr>
            <a:spLocks noGrp="1"/>
          </p:cNvSpPr>
          <p:nvPr>
            <p:ph type="body" sz="quarter" idx="13"/>
          </p:nvPr>
        </p:nvSpPr>
        <p:spPr/>
        <p:txBody>
          <a:bodyPr/>
          <a:lstStyle/>
          <a:p>
            <a:r>
              <a:rPr lang="fr-FR" dirty="0">
                <a:solidFill>
                  <a:srgbClr val="F57100"/>
                </a:solidFill>
              </a:rPr>
              <a:t>03</a:t>
            </a:r>
          </a:p>
        </p:txBody>
      </p:sp>
      <p:pic>
        <p:nvPicPr>
          <p:cNvPr id="6" name="Image 5">
            <a:extLst>
              <a:ext uri="{FF2B5EF4-FFF2-40B4-BE49-F238E27FC236}">
                <a16:creationId xmlns:a16="http://schemas.microsoft.com/office/drawing/2014/main" id="{2054F99F-D89F-BE75-6B3D-0C4D94603D1F}"/>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41024432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A46719-CF4E-5D32-7D5A-19CABD762B1B}"/>
              </a:ext>
            </a:extLst>
          </p:cNvPr>
          <p:cNvSpPr>
            <a:spLocks noGrp="1"/>
          </p:cNvSpPr>
          <p:nvPr>
            <p:ph type="ctrTitle"/>
          </p:nvPr>
        </p:nvSpPr>
        <p:spPr/>
        <p:txBody>
          <a:bodyPr/>
          <a:lstStyle/>
          <a:p>
            <a:r>
              <a:rPr lang="fr-FR" dirty="0"/>
              <a:t>CARL Source – Education et Port</a:t>
            </a:r>
          </a:p>
        </p:txBody>
      </p:sp>
      <p:sp>
        <p:nvSpPr>
          <p:cNvPr id="3" name="Espace réservé du texte 2">
            <a:extLst>
              <a:ext uri="{FF2B5EF4-FFF2-40B4-BE49-F238E27FC236}">
                <a16:creationId xmlns:a16="http://schemas.microsoft.com/office/drawing/2014/main" id="{13A5737F-AC31-CB1C-3E72-2713A62AE8C1}"/>
              </a:ext>
            </a:extLst>
          </p:cNvPr>
          <p:cNvSpPr>
            <a:spLocks noGrp="1"/>
          </p:cNvSpPr>
          <p:nvPr>
            <p:ph type="body" sz="quarter" idx="14"/>
          </p:nvPr>
        </p:nvSpPr>
        <p:spPr>
          <a:xfrm>
            <a:off x="549473" y="1367174"/>
            <a:ext cx="8765977" cy="1757648"/>
          </a:xfrm>
        </p:spPr>
        <p:txBody>
          <a:bodyPr/>
          <a:lstStyle/>
          <a:p>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CARL Source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GMAO</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(Gestion de maintenance assistée par ordinateur) destiné aux différents secteurs de l’industrie, du tertiaire, des institutions publiques, etc.</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But</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 A</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ssister quotidiennement les services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maintenance </a:t>
            </a:r>
            <a:r>
              <a:rPr lang="fr-FR" sz="1800" b="1" dirty="0">
                <a:effectLst/>
                <a:latin typeface="Calibri" panose="020F0502020204030204" pitchFamily="34" charset="0"/>
                <a:ea typeface="Verdana" panose="020B0604030504040204" pitchFamily="34" charset="0"/>
              </a:rPr>
              <a:t>des lycées et des ports de la région Occitanie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dans leurs missions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en adéquation avec les nouvelles technologies.</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descr="Une image contenant texte&#10;&#10;Description générée automatiquement">
            <a:extLst>
              <a:ext uri="{FF2B5EF4-FFF2-40B4-BE49-F238E27FC236}">
                <a16:creationId xmlns:a16="http://schemas.microsoft.com/office/drawing/2014/main" id="{94F95BC2-5D2C-F02A-45EB-F226359A1CD1}"/>
              </a:ext>
            </a:extLst>
          </p:cNvPr>
          <p:cNvPicPr>
            <a:picLocks noChangeAspect="1"/>
          </p:cNvPicPr>
          <p:nvPr/>
        </p:nvPicPr>
        <p:blipFill>
          <a:blip r:embed="rId2"/>
          <a:stretch>
            <a:fillRect/>
          </a:stretch>
        </p:blipFill>
        <p:spPr>
          <a:xfrm>
            <a:off x="1241622" y="2966085"/>
            <a:ext cx="7400727" cy="3653048"/>
          </a:xfrm>
          <a:prstGeom prst="rect">
            <a:avLst/>
          </a:prstGeom>
        </p:spPr>
      </p:pic>
    </p:spTree>
    <p:extLst>
      <p:ext uri="{BB962C8B-B14F-4D97-AF65-F5344CB8AC3E}">
        <p14:creationId xmlns:p14="http://schemas.microsoft.com/office/powerpoint/2010/main" val="684358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B942FA1D-292A-4B97-E10C-6330F68255FA}"/>
              </a:ext>
            </a:extLst>
          </p:cNvPr>
          <p:cNvSpPr>
            <a:spLocks noGrp="1"/>
          </p:cNvSpPr>
          <p:nvPr>
            <p:ph type="body" sz="quarter" idx="14"/>
          </p:nvPr>
        </p:nvSpPr>
        <p:spPr>
          <a:xfrm>
            <a:off x="549473" y="1371496"/>
            <a:ext cx="8694148" cy="5208336"/>
          </a:xfrm>
        </p:spPr>
        <p:txBody>
          <a:bodyPr/>
          <a:lstStyle/>
          <a:p>
            <a:pPr>
              <a:spcAft>
                <a:spcPts val="1500"/>
              </a:spcAft>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CARL Source est édité par « CARL software » qui est propriétaire du code source et je n’avais pas accès au code source.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ickets incidents reçus sur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IWS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doivent être résolus dans le temps imparti suivant ses priorités (1 à 3 jours) pour ne pas payer des pénalités.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 solution à ces tickets concernait pour la plupart à :</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C</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onfigurations via L’IHM du logiciel grâce à un accès super Admin</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E</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changes avec l’éditeur via des tickets d’incident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I</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nterventions sur la BDD de CARL via des requêtes SQL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J’ai dû apprendre le contexte métier et analyser le BDD pour enfin construire les requêtes SQL dont j’avais besoin.</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
        <p:nvSpPr>
          <p:cNvPr id="2" name="Titre 1">
            <a:extLst>
              <a:ext uri="{FF2B5EF4-FFF2-40B4-BE49-F238E27FC236}">
                <a16:creationId xmlns:a16="http://schemas.microsoft.com/office/drawing/2014/main" id="{6422FF7D-0A52-B97F-8863-4CB25BA34035}"/>
              </a:ext>
            </a:extLst>
          </p:cNvPr>
          <p:cNvSpPr>
            <a:spLocks noGrp="1"/>
          </p:cNvSpPr>
          <p:nvPr>
            <p:ph type="ctrTitle"/>
          </p:nvPr>
        </p:nvSpPr>
        <p:spPr>
          <a:xfrm>
            <a:off x="549473" y="697702"/>
            <a:ext cx="7561065" cy="436516"/>
          </a:xfrm>
        </p:spPr>
        <p:txBody>
          <a:bodyPr/>
          <a:lstStyle/>
          <a:p>
            <a:r>
              <a:rPr lang="fr-FR" dirty="0"/>
              <a:t>CARL Source – Education et Port</a:t>
            </a:r>
          </a:p>
        </p:txBody>
      </p:sp>
    </p:spTree>
    <p:extLst>
      <p:ext uri="{BB962C8B-B14F-4D97-AF65-F5344CB8AC3E}">
        <p14:creationId xmlns:p14="http://schemas.microsoft.com/office/powerpoint/2010/main" val="1071337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DE54B06-0D11-07F7-92B6-AF47CD9E7FCF}"/>
              </a:ext>
            </a:extLst>
          </p:cNvPr>
          <p:cNvPicPr>
            <a:picLocks noChangeAspect="1"/>
          </p:cNvPicPr>
          <p:nvPr/>
        </p:nvPicPr>
        <p:blipFill>
          <a:blip r:embed="rId2"/>
          <a:stretch>
            <a:fillRect/>
          </a:stretch>
        </p:blipFill>
        <p:spPr>
          <a:xfrm>
            <a:off x="163036" y="848210"/>
            <a:ext cx="9285764" cy="5326583"/>
          </a:xfrm>
          <a:prstGeom prst="rect">
            <a:avLst/>
          </a:prstGeom>
        </p:spPr>
      </p:pic>
    </p:spTree>
    <p:extLst>
      <p:ext uri="{BB962C8B-B14F-4D97-AF65-F5344CB8AC3E}">
        <p14:creationId xmlns:p14="http://schemas.microsoft.com/office/powerpoint/2010/main" val="1391693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56140D-ACDC-20BA-A430-1BC00B14CD47}"/>
              </a:ext>
            </a:extLst>
          </p:cNvPr>
          <p:cNvSpPr>
            <a:spLocks noGrp="1"/>
          </p:cNvSpPr>
          <p:nvPr>
            <p:ph type="ctrTitle"/>
          </p:nvPr>
        </p:nvSpPr>
        <p:spPr/>
        <p:txBody>
          <a:bodyPr/>
          <a:lstStyle/>
          <a:p>
            <a:r>
              <a:rPr lang="fr-FR" dirty="0"/>
              <a:t>Abstract</a:t>
            </a:r>
          </a:p>
        </p:txBody>
      </p:sp>
      <p:sp>
        <p:nvSpPr>
          <p:cNvPr id="3" name="Espace réservé du texte 2">
            <a:extLst>
              <a:ext uri="{FF2B5EF4-FFF2-40B4-BE49-F238E27FC236}">
                <a16:creationId xmlns:a16="http://schemas.microsoft.com/office/drawing/2014/main" id="{2CF32E83-A43B-75C5-1A25-6B8B6BDED5C1}"/>
              </a:ext>
            </a:extLst>
          </p:cNvPr>
          <p:cNvSpPr>
            <a:spLocks noGrp="1"/>
          </p:cNvSpPr>
          <p:nvPr>
            <p:ph type="body" sz="quarter" idx="14"/>
          </p:nvPr>
        </p:nvSpPr>
        <p:spPr>
          <a:xfrm>
            <a:off x="549473" y="1449724"/>
            <a:ext cx="8694148" cy="4518660"/>
          </a:xfrm>
        </p:spPr>
        <p:txBody>
          <a:bodyPr/>
          <a:lstStyle/>
          <a:p>
            <a:r>
              <a:rPr lang="en-US" dirty="0"/>
              <a:t>My host company, Inetum, is an agile ESN that provides digital services and solutions, but also a global group that helps companies and institutions make the most of digital flow.</a:t>
            </a:r>
          </a:p>
          <a:p>
            <a:r>
              <a:rPr lang="en-US" dirty="0"/>
              <a:t>The client I worked for during my internship was the regional council of “</a:t>
            </a:r>
            <a:r>
              <a:rPr lang="en-US" dirty="0" err="1"/>
              <a:t>Occitanie</a:t>
            </a:r>
            <a:r>
              <a:rPr lang="en-US" dirty="0"/>
              <a:t>”.</a:t>
            </a:r>
          </a:p>
          <a:p>
            <a:r>
              <a:rPr lang="en-US" dirty="0"/>
              <a:t>The application I worked on, Hub </a:t>
            </a:r>
            <a:r>
              <a:rPr lang="en-US" dirty="0" err="1"/>
              <a:t>Entreprendre</a:t>
            </a:r>
            <a:r>
              <a:rPr lang="en-US" dirty="0"/>
              <a:t>, allows to centralize all the aids of the Region and its partners on a single platform to make companies benefit from a 360° support.</a:t>
            </a:r>
          </a:p>
          <a:p>
            <a:r>
              <a:rPr lang="en-US" dirty="0"/>
              <a:t>Its backend is developed in Java with the Spring framework. It is connected to a Postgres database and an Elasticsearch database.</a:t>
            </a:r>
          </a:p>
          <a:p>
            <a:r>
              <a:rPr lang="en-US" dirty="0"/>
              <a:t>Hub </a:t>
            </a:r>
            <a:r>
              <a:rPr lang="en-US" dirty="0" err="1"/>
              <a:t>Entreprendre</a:t>
            </a:r>
            <a:r>
              <a:rPr lang="en-US" dirty="0"/>
              <a:t> has 3 web portals developed with Angular framework:</a:t>
            </a:r>
          </a:p>
          <a:p>
            <a:r>
              <a:rPr lang="en-US" dirty="0"/>
              <a:t>• The Front-Office which is the portal for companies to register, exchange and get information.</a:t>
            </a:r>
          </a:p>
          <a:p>
            <a:r>
              <a:rPr lang="en-US" dirty="0"/>
              <a:t>• The Front-Agent which allows partners/agents to accompany companies and entrepreneurs.</a:t>
            </a:r>
          </a:p>
          <a:p>
            <a:r>
              <a:rPr lang="en-US" dirty="0"/>
              <a:t>• The Back-Office which gives the possibility to manage the elements of the front office and the front agent.</a:t>
            </a:r>
            <a:endParaRPr lang="fr-FR" dirty="0"/>
          </a:p>
        </p:txBody>
      </p:sp>
    </p:spTree>
    <p:extLst>
      <p:ext uri="{BB962C8B-B14F-4D97-AF65-F5344CB8AC3E}">
        <p14:creationId xmlns:p14="http://schemas.microsoft.com/office/powerpoint/2010/main" val="3385418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243C1582-1C2B-C2CC-2F99-BF37043D7E3B}"/>
              </a:ext>
            </a:extLst>
          </p:cNvPr>
          <p:cNvSpPr>
            <a:spLocks noGrp="1"/>
          </p:cNvSpPr>
          <p:nvPr>
            <p:ph type="body" sz="quarter" idx="13"/>
          </p:nvPr>
        </p:nvSpPr>
        <p:spPr/>
        <p:txBody>
          <a:bodyPr/>
          <a:lstStyle/>
          <a:p>
            <a:r>
              <a:rPr lang="fr-FR" dirty="0"/>
              <a:t>04</a:t>
            </a:r>
          </a:p>
        </p:txBody>
      </p:sp>
      <p:sp>
        <p:nvSpPr>
          <p:cNvPr id="4" name="Titre 3">
            <a:extLst>
              <a:ext uri="{FF2B5EF4-FFF2-40B4-BE49-F238E27FC236}">
                <a16:creationId xmlns:a16="http://schemas.microsoft.com/office/drawing/2014/main" id="{D24ADFAA-9D1A-54F2-8D46-2FACBC0EC66B}"/>
              </a:ext>
            </a:extLst>
          </p:cNvPr>
          <p:cNvSpPr>
            <a:spLocks noGrp="1"/>
          </p:cNvSpPr>
          <p:nvPr>
            <p:ph type="title"/>
          </p:nvPr>
        </p:nvSpPr>
        <p:spPr/>
        <p:txBody>
          <a:bodyPr/>
          <a:lstStyle/>
          <a:p>
            <a:r>
              <a:rPr lang="fr-FR" dirty="0"/>
              <a:t>Conception fonctionnelle</a:t>
            </a:r>
          </a:p>
        </p:txBody>
      </p:sp>
      <p:pic>
        <p:nvPicPr>
          <p:cNvPr id="10" name="Image 9">
            <a:extLst>
              <a:ext uri="{FF2B5EF4-FFF2-40B4-BE49-F238E27FC236}">
                <a16:creationId xmlns:a16="http://schemas.microsoft.com/office/drawing/2014/main" id="{8E77133D-C15B-C373-A4E2-BA5FFE2D5B0A}"/>
              </a:ext>
            </a:extLst>
          </p:cNvPr>
          <p:cNvPicPr>
            <a:picLocks noChangeAspect="1"/>
          </p:cNvPicPr>
          <p:nvPr/>
        </p:nvPicPr>
        <p:blipFill>
          <a:blip r:embed="rId2"/>
          <a:stretch>
            <a:fillRect/>
          </a:stretch>
        </p:blipFill>
        <p:spPr>
          <a:xfrm>
            <a:off x="7659175" y="6064250"/>
            <a:ext cx="2246825" cy="793750"/>
          </a:xfrm>
          <a:prstGeom prst="rect">
            <a:avLst/>
          </a:prstGeom>
        </p:spPr>
      </p:pic>
    </p:spTree>
    <p:extLst>
      <p:ext uri="{BB962C8B-B14F-4D97-AF65-F5344CB8AC3E}">
        <p14:creationId xmlns:p14="http://schemas.microsoft.com/office/powerpoint/2010/main" val="17806055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5CCDE1-B9FB-3F39-1BFF-DDD943ECDF8F}"/>
              </a:ext>
            </a:extLst>
          </p:cNvPr>
          <p:cNvSpPr>
            <a:spLocks noGrp="1"/>
          </p:cNvSpPr>
          <p:nvPr>
            <p:ph type="ctrTitle"/>
          </p:nvPr>
        </p:nvSpPr>
        <p:spPr/>
        <p:txBody>
          <a:bodyPr/>
          <a:lstStyle/>
          <a:p>
            <a:r>
              <a:rPr lang="fr-FR" dirty="0"/>
              <a:t>Pourquoi la conception fonctionnelle ?</a:t>
            </a:r>
          </a:p>
        </p:txBody>
      </p:sp>
      <p:sp>
        <p:nvSpPr>
          <p:cNvPr id="3" name="Espace réservé du texte 2">
            <a:extLst>
              <a:ext uri="{FF2B5EF4-FFF2-40B4-BE49-F238E27FC236}">
                <a16:creationId xmlns:a16="http://schemas.microsoft.com/office/drawing/2014/main" id="{ADC8DADB-AC3F-435A-7C7B-2A089643A1B5}"/>
              </a:ext>
            </a:extLst>
          </p:cNvPr>
          <p:cNvSpPr>
            <a:spLocks noGrp="1"/>
          </p:cNvSpPr>
          <p:nvPr>
            <p:ph type="body" sz="quarter" idx="14"/>
          </p:nvPr>
        </p:nvSpPr>
        <p:spPr>
          <a:xfrm>
            <a:off x="549473" y="1494174"/>
            <a:ext cx="8694148" cy="3551215"/>
          </a:xfrm>
        </p:spPr>
        <p:txBody>
          <a:bodyPr/>
          <a:lstStyle/>
          <a:p>
            <a:r>
              <a:rPr lang="fr-FR" sz="1800" dirty="0">
                <a:effectLst/>
                <a:latin typeface="Calibri" panose="020F0502020204030204" pitchFamily="34" charset="0"/>
                <a:ea typeface="Verdana" panose="020B0604030504040204" pitchFamily="34" charset="0"/>
              </a:rPr>
              <a:t>La conception fonctionnelle permet de bien définir l’application </a:t>
            </a:r>
            <a:r>
              <a:rPr lang="fr-FR" sz="1800" b="1" dirty="0">
                <a:effectLst/>
                <a:latin typeface="Calibri" panose="020F0502020204030204" pitchFamily="34" charset="0"/>
                <a:ea typeface="Verdana" panose="020B0604030504040204" pitchFamily="34" charset="0"/>
              </a:rPr>
              <a:t>du point de vue de l’utilisateur. </a:t>
            </a:r>
          </a:p>
          <a:p>
            <a:r>
              <a:rPr lang="fr-FR" sz="1800" dirty="0">
                <a:effectLst/>
                <a:latin typeface="Calibri" panose="020F0502020204030204" pitchFamily="34" charset="0"/>
                <a:ea typeface="Verdana" panose="020B0604030504040204" pitchFamily="34" charset="0"/>
              </a:rPr>
              <a:t>Le langage graphique de </a:t>
            </a:r>
            <a:r>
              <a:rPr lang="fr-FR" sz="1800" b="1" dirty="0">
                <a:effectLst/>
                <a:latin typeface="Calibri" panose="020F0502020204030204" pitchFamily="34" charset="0"/>
                <a:ea typeface="Verdana" panose="020B0604030504040204" pitchFamily="34" charset="0"/>
              </a:rPr>
              <a:t>modélisation UML</a:t>
            </a:r>
            <a:r>
              <a:rPr lang="fr-FR" sz="1800" dirty="0">
                <a:effectLst/>
                <a:latin typeface="Calibri" panose="020F0502020204030204" pitchFamily="34" charset="0"/>
                <a:ea typeface="Verdana" panose="020B0604030504040204" pitchFamily="34" charset="0"/>
              </a:rPr>
              <a:t> a été utilisé pour décrire les spécifications fonctionnelles du projet. </a:t>
            </a:r>
          </a:p>
          <a:p>
            <a:r>
              <a:rPr lang="fr-FR" u="sng" dirty="0"/>
              <a:t>Etapes :</a:t>
            </a:r>
          </a:p>
          <a:p>
            <a:pPr marL="285750" indent="-285750">
              <a:buFont typeface="Arial" panose="020B0604020202020204" pitchFamily="34" charset="0"/>
              <a:buChar char="•"/>
            </a:pPr>
            <a:r>
              <a:rPr lang="fr-FR" dirty="0"/>
              <a:t>Analyse du besoin : contexte et objectif, analyse de l’existant (acteurs, partenaires et dépendances, fonctionnalités, cas d’usage, IHM)</a:t>
            </a:r>
          </a:p>
          <a:p>
            <a:pPr marL="285750" indent="-285750">
              <a:buFont typeface="Arial" panose="020B0604020202020204" pitchFamily="34" charset="0"/>
              <a:buChar char="•"/>
            </a:pPr>
            <a:r>
              <a:rPr lang="fr-FR" dirty="0"/>
              <a:t>Ma mission : spécifications fonctionnelles détaillées, maquettes, format des fichiers, cas d’usage</a:t>
            </a:r>
          </a:p>
          <a:p>
            <a:pPr marL="285750" indent="-285750">
              <a:buFont typeface="Arial" panose="020B0604020202020204" pitchFamily="34" charset="0"/>
              <a:buChar char="•"/>
            </a:pPr>
            <a:r>
              <a:rPr lang="fr-FR" dirty="0"/>
              <a:t>Besoin non fonctionnels </a:t>
            </a:r>
            <a:br>
              <a:rPr lang="fr-FR" dirty="0"/>
            </a:br>
            <a:endParaRPr lang="fr-FR" dirty="0"/>
          </a:p>
        </p:txBody>
      </p:sp>
    </p:spTree>
    <p:extLst>
      <p:ext uri="{BB962C8B-B14F-4D97-AF65-F5344CB8AC3E}">
        <p14:creationId xmlns:p14="http://schemas.microsoft.com/office/powerpoint/2010/main" val="1476629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F16473-C9DF-3D4F-1934-FF8BF62C16B0}"/>
              </a:ext>
            </a:extLst>
          </p:cNvPr>
          <p:cNvSpPr>
            <a:spLocks noGrp="1"/>
          </p:cNvSpPr>
          <p:nvPr>
            <p:ph type="ctrTitle"/>
          </p:nvPr>
        </p:nvSpPr>
        <p:spPr/>
        <p:txBody>
          <a:bodyPr/>
          <a:lstStyle/>
          <a:p>
            <a:r>
              <a:rPr lang="fr-FR" dirty="0"/>
              <a:t>Analyse du besoin – Hub Entreprendre</a:t>
            </a:r>
          </a:p>
        </p:txBody>
      </p:sp>
      <p:sp>
        <p:nvSpPr>
          <p:cNvPr id="3" name="Espace réservé du texte 2">
            <a:extLst>
              <a:ext uri="{FF2B5EF4-FFF2-40B4-BE49-F238E27FC236}">
                <a16:creationId xmlns:a16="http://schemas.microsoft.com/office/drawing/2014/main" id="{A995A62C-E66D-ADA2-4939-7EDFE563E242}"/>
              </a:ext>
            </a:extLst>
          </p:cNvPr>
          <p:cNvSpPr>
            <a:spLocks noGrp="1"/>
          </p:cNvSpPr>
          <p:nvPr>
            <p:ph type="body" sz="quarter" idx="14"/>
          </p:nvPr>
        </p:nvSpPr>
        <p:spPr>
          <a:xfrm>
            <a:off x="549473" y="1989474"/>
            <a:ext cx="8694148" cy="3588918"/>
          </a:xfrm>
        </p:spPr>
        <p:txBody>
          <a:bodyPr/>
          <a:lstStyle/>
          <a:p>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L’analyse du besoin permet d’identifier les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attentes des utilisateurs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afin de décrire</a:t>
            </a:r>
          </a:p>
          <a:p>
            <a:pPr marL="285750" indent="-285750">
              <a:buFont typeface="Arial" panose="020B0604020202020204" pitchFamily="34" charset="0"/>
              <a:buChar char="•"/>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processus métier</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dans lequel l’application informatique à développer devra intervenir,</a:t>
            </a:r>
          </a:p>
          <a:p>
            <a:pPr marL="285750" indent="-285750">
              <a:buFont typeface="Arial" panose="020B0604020202020204" pitchFamily="34" charset="0"/>
              <a:buChar char="•"/>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tâches prises en charge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par cette application,</a:t>
            </a:r>
          </a:p>
          <a:p>
            <a:pPr marL="285750" indent="-285750">
              <a:buFont typeface="Arial" panose="020B0604020202020204" pitchFamily="34" charset="0"/>
              <a:buChar char="•"/>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ses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interactions avec les différents intervenants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(utilisateurs et éventuellement avec les autres systèmes informatiques).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Pour cela, j’ai organisé un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échange sur team-speak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avec une représentante du métier coté Région Occitanie pour qu’elle puisse m’expliquer en détail les processus métier et les attentes sur les améliorations que je dois implémenter.</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Tree>
    <p:extLst>
      <p:ext uri="{BB962C8B-B14F-4D97-AF65-F5344CB8AC3E}">
        <p14:creationId xmlns:p14="http://schemas.microsoft.com/office/powerpoint/2010/main" val="268160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D558E8-4AEC-2DCF-94C6-D5951B82F986}"/>
              </a:ext>
            </a:extLst>
          </p:cNvPr>
          <p:cNvSpPr>
            <a:spLocks noGrp="1"/>
          </p:cNvSpPr>
          <p:nvPr>
            <p:ph type="ctrTitle"/>
          </p:nvPr>
        </p:nvSpPr>
        <p:spPr/>
        <p:txBody>
          <a:bodyPr/>
          <a:lstStyle/>
          <a:p>
            <a:r>
              <a:rPr lang="fr-FR" dirty="0"/>
              <a:t>Analyse de l’existant du Hub</a:t>
            </a:r>
          </a:p>
        </p:txBody>
      </p:sp>
      <p:sp>
        <p:nvSpPr>
          <p:cNvPr id="3" name="Espace réservé du texte 2">
            <a:extLst>
              <a:ext uri="{FF2B5EF4-FFF2-40B4-BE49-F238E27FC236}">
                <a16:creationId xmlns:a16="http://schemas.microsoft.com/office/drawing/2014/main" id="{0E627B4F-602D-1739-9FF6-CEB03E610A35}"/>
              </a:ext>
            </a:extLst>
          </p:cNvPr>
          <p:cNvSpPr>
            <a:spLocks noGrp="1"/>
          </p:cNvSpPr>
          <p:nvPr>
            <p:ph type="body" sz="quarter" idx="14"/>
          </p:nvPr>
        </p:nvSpPr>
        <p:spPr>
          <a:xfrm>
            <a:off x="549473" y="1279072"/>
            <a:ext cx="8694148" cy="5111899"/>
          </a:xfrm>
        </p:spPr>
        <p:txBody>
          <a:bodyPr/>
          <a:lstStyle/>
          <a:p>
            <a:r>
              <a:rPr lang="fr-FR" sz="2000" dirty="0">
                <a:solidFill>
                  <a:schemeClr val="accent1"/>
                </a:solidFill>
              </a:rPr>
              <a:t>Les partenaires et dépendances :</a:t>
            </a:r>
            <a:endParaRPr lang="fr-FR" dirty="0"/>
          </a:p>
          <a:p>
            <a:r>
              <a:rPr lang="fr-FR" sz="1800" b="1" u="sng" dirty="0">
                <a:solidFill>
                  <a:srgbClr val="000000"/>
                </a:solidFill>
                <a:effectLst/>
                <a:latin typeface="Calibri" panose="020F0502020204030204" pitchFamily="34" charset="0"/>
                <a:ea typeface="Verdana" panose="020B0604030504040204" pitchFamily="34" charset="0"/>
              </a:rPr>
              <a:t>Les gestionnaires d'identités : </a:t>
            </a:r>
            <a:endParaRPr lang="fr-FR" sz="1800" dirty="0">
              <a:solidFill>
                <a:srgbClr val="000000"/>
              </a:solidFill>
              <a:effectLst/>
              <a:latin typeface="Arial" panose="020B0604020202020204" pitchFamily="34" charset="0"/>
              <a:ea typeface="Verdana" panose="020B0604030504040204" pitchFamily="34" charset="0"/>
            </a:endParaRPr>
          </a:p>
          <a:p>
            <a:r>
              <a:rPr lang="fr-FR" sz="1800" dirty="0">
                <a:solidFill>
                  <a:srgbClr val="000000"/>
                </a:solidFill>
                <a:effectLst/>
                <a:latin typeface="Calibri" panose="020F0502020204030204" pitchFamily="34" charset="0"/>
                <a:ea typeface="Verdana" panose="020B0604030504040204" pitchFamily="34" charset="0"/>
              </a:rPr>
              <a:t>La </a:t>
            </a:r>
            <a:r>
              <a:rPr lang="fr-FR" sz="1800" b="1" dirty="0">
                <a:solidFill>
                  <a:srgbClr val="000000"/>
                </a:solidFill>
                <a:effectLst/>
                <a:latin typeface="Calibri" panose="020F0502020204030204" pitchFamily="34" charset="0"/>
                <a:ea typeface="Verdana" panose="020B0604030504040204" pitchFamily="34" charset="0"/>
              </a:rPr>
              <a:t>GDI Entreprise </a:t>
            </a:r>
            <a:r>
              <a:rPr lang="fr-FR" sz="1800" dirty="0">
                <a:solidFill>
                  <a:srgbClr val="000000"/>
                </a:solidFill>
                <a:effectLst/>
                <a:latin typeface="Calibri" panose="020F0502020204030204" pitchFamily="34" charset="0"/>
                <a:ea typeface="Verdana" panose="020B0604030504040204" pitchFamily="34" charset="0"/>
              </a:rPr>
              <a:t>pour les mandataires et les ayants droits des entreprises ainsi que les porteurs de projet. </a:t>
            </a:r>
            <a:endParaRPr lang="fr-FR" sz="1800" dirty="0">
              <a:solidFill>
                <a:srgbClr val="000000"/>
              </a:solidFill>
              <a:effectLst/>
              <a:latin typeface="Arial" panose="020B0604020202020204" pitchFamily="34" charset="0"/>
              <a:ea typeface="Verdana" panose="020B0604030504040204" pitchFamily="34" charset="0"/>
            </a:endParaRPr>
          </a:p>
          <a:p>
            <a:r>
              <a:rPr lang="fr-FR" sz="1800" dirty="0">
                <a:solidFill>
                  <a:srgbClr val="000000"/>
                </a:solidFill>
                <a:effectLst/>
                <a:latin typeface="Calibri" panose="020F0502020204030204" pitchFamily="34" charset="0"/>
                <a:ea typeface="Verdana" panose="020B0604030504040204" pitchFamily="34" charset="0"/>
              </a:rPr>
              <a:t>La </a:t>
            </a:r>
            <a:r>
              <a:rPr lang="fr-FR" sz="1800" b="1" dirty="0">
                <a:solidFill>
                  <a:srgbClr val="000000"/>
                </a:solidFill>
                <a:effectLst/>
                <a:latin typeface="Calibri" panose="020F0502020204030204" pitchFamily="34" charset="0"/>
                <a:ea typeface="Verdana" panose="020B0604030504040204" pitchFamily="34" charset="0"/>
              </a:rPr>
              <a:t>GDI Partenaire </a:t>
            </a:r>
            <a:r>
              <a:rPr lang="fr-FR" sz="1800" dirty="0">
                <a:solidFill>
                  <a:srgbClr val="000000"/>
                </a:solidFill>
                <a:effectLst/>
                <a:latin typeface="Calibri" panose="020F0502020204030204" pitchFamily="34" charset="0"/>
                <a:ea typeface="Verdana" panose="020B0604030504040204" pitchFamily="34" charset="0"/>
              </a:rPr>
              <a:t>pour les accès au Back-Office et au Front Agent des agents de la Région Occitanie et des partenaires.</a:t>
            </a:r>
          </a:p>
          <a:p>
            <a:endParaRPr lang="fr-FR" sz="1800" dirty="0">
              <a:solidFill>
                <a:srgbClr val="000000"/>
              </a:solidFill>
              <a:effectLst/>
              <a:latin typeface="Arial" panose="020B0604020202020204" pitchFamily="34" charset="0"/>
              <a:ea typeface="Verdana" panose="020B0604030504040204" pitchFamily="34" charset="0"/>
            </a:endParaRPr>
          </a:p>
          <a:p>
            <a:r>
              <a:rPr lang="fr-FR" sz="1800" b="1" u="sng" dirty="0">
                <a:solidFill>
                  <a:srgbClr val="000000"/>
                </a:solidFill>
                <a:effectLst/>
                <a:latin typeface="Calibri" panose="020F0502020204030204" pitchFamily="34" charset="0"/>
                <a:ea typeface="Verdana" panose="020B0604030504040204" pitchFamily="34" charset="0"/>
              </a:rPr>
              <a:t>Les API Externes : </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L'API Entreprise</a:t>
            </a:r>
            <a:r>
              <a:rPr lang="fr-FR" sz="1800" dirty="0">
                <a:solidFill>
                  <a:srgbClr val="000000"/>
                </a:solidFill>
                <a:effectLst/>
                <a:latin typeface="Calibri" panose="020F0502020204030204" pitchFamily="34" charset="0"/>
                <a:ea typeface="Verdana" panose="020B0604030504040204" pitchFamily="34" charset="0"/>
              </a:rPr>
              <a:t> : informations administratives des entreprises. </a:t>
            </a:r>
          </a:p>
          <a:p>
            <a:r>
              <a:rPr lang="fr-FR" sz="1800" b="1" dirty="0">
                <a:solidFill>
                  <a:srgbClr val="000000"/>
                </a:solidFill>
                <a:effectLst/>
                <a:latin typeface="Calibri" panose="020F0502020204030204" pitchFamily="34" charset="0"/>
                <a:ea typeface="Verdana" panose="020B0604030504040204" pitchFamily="34" charset="0"/>
              </a:rPr>
              <a:t>Progos</a:t>
            </a:r>
            <a:r>
              <a:rPr lang="fr-FR" sz="1800" dirty="0">
                <a:solidFill>
                  <a:srgbClr val="000000"/>
                </a:solidFill>
                <a:effectLst/>
                <a:latin typeface="Calibri" panose="020F0502020204030204" pitchFamily="34" charset="0"/>
                <a:ea typeface="Verdana" panose="020B0604030504040204" pitchFamily="34" charset="0"/>
              </a:rPr>
              <a:t> : les dossiers de subventions.</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SPIP</a:t>
            </a:r>
            <a:r>
              <a:rPr lang="fr-FR" sz="1800" dirty="0">
                <a:solidFill>
                  <a:srgbClr val="000000"/>
                </a:solidFill>
                <a:effectLst/>
                <a:latin typeface="Calibri" panose="020F0502020204030204" pitchFamily="34" charset="0"/>
                <a:ea typeface="Verdana" panose="020B0604030504040204" pitchFamily="34" charset="0"/>
              </a:rPr>
              <a:t> : actualités de la Région.</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Grand Angle</a:t>
            </a:r>
            <a:r>
              <a:rPr lang="fr-FR" sz="1800" dirty="0">
                <a:solidFill>
                  <a:srgbClr val="000000"/>
                </a:solidFill>
                <a:effectLst/>
                <a:latin typeface="Calibri" panose="020F0502020204030204" pitchFamily="34" charset="0"/>
                <a:ea typeface="Verdana" panose="020B0604030504040204" pitchFamily="34" charset="0"/>
              </a:rPr>
              <a:t> : (GDA) paiements faits par la Région et versées aux entreprises.</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BPI France : </a:t>
            </a:r>
            <a:r>
              <a:rPr lang="fr-FR" sz="1800" dirty="0">
                <a:solidFill>
                  <a:srgbClr val="000000"/>
                </a:solidFill>
                <a:effectLst/>
                <a:latin typeface="Calibri" panose="020F0502020204030204" pitchFamily="34" charset="0"/>
                <a:ea typeface="Verdana" panose="020B0604030504040204" pitchFamily="34" charset="0"/>
              </a:rPr>
              <a:t>les "dossiers projeteurs" des entreprises.</a:t>
            </a:r>
            <a:endParaRPr lang="fr-FR" dirty="0"/>
          </a:p>
        </p:txBody>
      </p:sp>
    </p:spTree>
    <p:extLst>
      <p:ext uri="{BB962C8B-B14F-4D97-AF65-F5344CB8AC3E}">
        <p14:creationId xmlns:p14="http://schemas.microsoft.com/office/powerpoint/2010/main" val="2379631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78520C-6DAA-82CA-D9AE-437326C9BADA}"/>
              </a:ext>
            </a:extLst>
          </p:cNvPr>
          <p:cNvSpPr>
            <a:spLocks noGrp="1"/>
          </p:cNvSpPr>
          <p:nvPr>
            <p:ph type="ctrTitle"/>
          </p:nvPr>
        </p:nvSpPr>
        <p:spPr/>
        <p:txBody>
          <a:bodyPr/>
          <a:lstStyle/>
          <a:p>
            <a:r>
              <a:rPr lang="fr-FR" dirty="0"/>
              <a:t>Fonctionnalités du Hub</a:t>
            </a:r>
          </a:p>
        </p:txBody>
      </p:sp>
      <p:sp>
        <p:nvSpPr>
          <p:cNvPr id="3" name="Espace réservé du texte 2">
            <a:extLst>
              <a:ext uri="{FF2B5EF4-FFF2-40B4-BE49-F238E27FC236}">
                <a16:creationId xmlns:a16="http://schemas.microsoft.com/office/drawing/2014/main" id="{3647192F-D34F-2AC6-F04E-5A55DA0EBD33}"/>
              </a:ext>
            </a:extLst>
          </p:cNvPr>
          <p:cNvSpPr>
            <a:spLocks noGrp="1"/>
          </p:cNvSpPr>
          <p:nvPr>
            <p:ph type="body" sz="quarter" idx="14"/>
          </p:nvPr>
        </p:nvSpPr>
        <p:spPr>
          <a:xfrm>
            <a:off x="549473" y="1290974"/>
            <a:ext cx="8694148" cy="5381845"/>
          </a:xfrm>
        </p:spPr>
        <p:txBody>
          <a:bodyPr/>
          <a:lstStyle/>
          <a:p>
            <a:r>
              <a:rPr lang="fr-FR" b="1" dirty="0"/>
              <a:t>3 portails web avec des fonctionnalités différentes :</a:t>
            </a:r>
          </a:p>
          <a:p>
            <a:endParaRPr lang="fr-FR" dirty="0"/>
          </a:p>
          <a:p>
            <a:r>
              <a:rPr lang="fr-FR" dirty="0"/>
              <a:t>Le </a:t>
            </a:r>
            <a:r>
              <a:rPr lang="fr-FR" b="1" dirty="0"/>
              <a:t>Front-entreprise</a:t>
            </a:r>
            <a:r>
              <a:rPr lang="fr-FR" dirty="0"/>
              <a:t> où les entreprises (mandataires, collaborateurs, prestataires externes) peuvent :</a:t>
            </a:r>
          </a:p>
          <a:p>
            <a:pPr marL="285750" indent="-285750">
              <a:buFont typeface="Arial" panose="020B0604020202020204" pitchFamily="34" charset="0"/>
              <a:buChar char="•"/>
            </a:pPr>
            <a:r>
              <a:rPr lang="fr-FR" dirty="0"/>
              <a:t>Consulter les actualités et les boites à outils</a:t>
            </a:r>
          </a:p>
          <a:p>
            <a:pPr marL="285750" indent="-285750">
              <a:buFont typeface="Arial" panose="020B0604020202020204" pitchFamily="34" charset="0"/>
              <a:buChar char="•"/>
            </a:pPr>
            <a:r>
              <a:rPr lang="fr-FR" dirty="0"/>
              <a:t>Rechercher des financements et des évènements</a:t>
            </a:r>
          </a:p>
          <a:p>
            <a:pPr marL="285750" indent="-285750">
              <a:buFont typeface="Arial" panose="020B0604020202020204" pitchFamily="34" charset="0"/>
              <a:buChar char="•"/>
            </a:pPr>
            <a:r>
              <a:rPr lang="fr-FR" dirty="0"/>
              <a:t>Choisir un référent</a:t>
            </a:r>
          </a:p>
          <a:p>
            <a:pPr marL="285750" indent="-285750">
              <a:buFont typeface="Arial" panose="020B0604020202020204" pitchFamily="34" charset="0"/>
              <a:buChar char="•"/>
            </a:pPr>
            <a:r>
              <a:rPr lang="fr-FR" dirty="0"/>
              <a:t>Créer un projet</a:t>
            </a:r>
          </a:p>
          <a:p>
            <a:pPr marL="285750" indent="-285750">
              <a:buFont typeface="Arial" panose="020B0604020202020204" pitchFamily="34" charset="0"/>
              <a:buChar char="•"/>
            </a:pPr>
            <a:r>
              <a:rPr lang="fr-FR" dirty="0"/>
              <a:t>Suivre les dossiers</a:t>
            </a:r>
          </a:p>
          <a:p>
            <a:endParaRPr lang="fr-FR" dirty="0"/>
          </a:p>
          <a:p>
            <a:r>
              <a:rPr lang="fr-FR" dirty="0"/>
              <a:t>Le </a:t>
            </a:r>
            <a:r>
              <a:rPr lang="fr-FR" b="1" dirty="0"/>
              <a:t>Front-agent </a:t>
            </a:r>
            <a:r>
              <a:rPr lang="fr-FR" dirty="0"/>
              <a:t>où Agents région, Ad’OCC, et les partenaires Région (CMA, CCI) peuvent :</a:t>
            </a:r>
          </a:p>
          <a:p>
            <a:pPr marL="285750" indent="-285750">
              <a:buFont typeface="Arial" panose="020B0604020202020204" pitchFamily="34" charset="0"/>
              <a:buChar char="•"/>
            </a:pPr>
            <a:r>
              <a:rPr lang="fr-FR" dirty="0"/>
              <a:t>Rechercher des entreprises (contact), des financements et des interlocuteurs</a:t>
            </a:r>
          </a:p>
          <a:p>
            <a:pPr marL="285750" indent="-285750">
              <a:buFont typeface="Arial" panose="020B0604020202020204" pitchFamily="34" charset="0"/>
              <a:buChar char="•"/>
            </a:pPr>
            <a:r>
              <a:rPr lang="fr-FR" dirty="0"/>
              <a:t>Recevoir des notifications</a:t>
            </a:r>
          </a:p>
          <a:p>
            <a:pPr marL="285750" indent="-285750">
              <a:buFont typeface="Arial" panose="020B0604020202020204" pitchFamily="34" charset="0"/>
              <a:buChar char="•"/>
            </a:pPr>
            <a:r>
              <a:rPr lang="fr-FR" dirty="0"/>
              <a:t>Ajouter un acteur dans un groupe projet, un événement d’une structure</a:t>
            </a:r>
          </a:p>
          <a:p>
            <a:pPr marL="285750" indent="-285750">
              <a:buFont typeface="Arial" panose="020B0604020202020204" pitchFamily="34" charset="0"/>
              <a:buChar char="•"/>
            </a:pPr>
            <a:r>
              <a:rPr lang="fr-FR" dirty="0"/>
              <a:t>Consultation l’historique, le portefeuille d’entreprise et créateurs-repreneurs, l’annuaire, le dossier projecteurs (BPI)</a:t>
            </a:r>
          </a:p>
        </p:txBody>
      </p:sp>
    </p:spTree>
    <p:extLst>
      <p:ext uri="{BB962C8B-B14F-4D97-AF65-F5344CB8AC3E}">
        <p14:creationId xmlns:p14="http://schemas.microsoft.com/office/powerpoint/2010/main" val="2296842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35BC7-DAD1-9FF7-4D46-6BE3988EEFF5}"/>
              </a:ext>
            </a:extLst>
          </p:cNvPr>
          <p:cNvSpPr>
            <a:spLocks noGrp="1"/>
          </p:cNvSpPr>
          <p:nvPr>
            <p:ph type="ctrTitle"/>
          </p:nvPr>
        </p:nvSpPr>
        <p:spPr/>
        <p:txBody>
          <a:bodyPr/>
          <a:lstStyle/>
          <a:p>
            <a:r>
              <a:rPr lang="fr-FR" dirty="0"/>
              <a:t>Fonctionnalités du Hub</a:t>
            </a:r>
          </a:p>
        </p:txBody>
      </p:sp>
      <p:sp>
        <p:nvSpPr>
          <p:cNvPr id="3" name="Espace réservé du texte 2">
            <a:extLst>
              <a:ext uri="{FF2B5EF4-FFF2-40B4-BE49-F238E27FC236}">
                <a16:creationId xmlns:a16="http://schemas.microsoft.com/office/drawing/2014/main" id="{07D98F13-3D80-EB7A-AB44-72A76DD9EDB6}"/>
              </a:ext>
            </a:extLst>
          </p:cNvPr>
          <p:cNvSpPr>
            <a:spLocks noGrp="1"/>
          </p:cNvSpPr>
          <p:nvPr>
            <p:ph type="body" sz="quarter" idx="14"/>
          </p:nvPr>
        </p:nvSpPr>
        <p:spPr>
          <a:xfrm>
            <a:off x="549473" y="1989474"/>
            <a:ext cx="8694148" cy="4186133"/>
          </a:xfrm>
        </p:spPr>
        <p:txBody>
          <a:bodyPr/>
          <a:lstStyle/>
          <a:p>
            <a:r>
              <a:rPr lang="fr-FR" dirty="0"/>
              <a:t>Le </a:t>
            </a:r>
            <a:r>
              <a:rPr lang="fr-FR" b="1" dirty="0"/>
              <a:t>Back-office</a:t>
            </a:r>
            <a:r>
              <a:rPr lang="fr-FR" dirty="0"/>
              <a:t> où les agents région (rôle Admin) peuvent gérer :</a:t>
            </a:r>
          </a:p>
          <a:p>
            <a:pPr marL="285750" indent="-285750">
              <a:buFont typeface="Arial" panose="020B0604020202020204" pitchFamily="34" charset="0"/>
              <a:buChar char="•"/>
            </a:pPr>
            <a:r>
              <a:rPr lang="fr-FR" dirty="0"/>
              <a:t>Des structures d’accompagnement</a:t>
            </a:r>
          </a:p>
          <a:p>
            <a:pPr marL="285750" indent="-285750">
              <a:buFont typeface="Arial" panose="020B0604020202020204" pitchFamily="34" charset="0"/>
              <a:buChar char="•"/>
            </a:pPr>
            <a:r>
              <a:rPr lang="fr-FR" dirty="0"/>
              <a:t>Des dispositifs (financements)</a:t>
            </a:r>
          </a:p>
          <a:p>
            <a:pPr marL="285750" indent="-285750">
              <a:buFont typeface="Arial" panose="020B0604020202020204" pitchFamily="34" charset="0"/>
              <a:buChar char="•"/>
            </a:pPr>
            <a:r>
              <a:rPr lang="fr-FR" dirty="0"/>
              <a:t>Des interlocuteurs (référents, spécialistes)</a:t>
            </a:r>
          </a:p>
          <a:p>
            <a:pPr marL="285750" indent="-285750">
              <a:buFont typeface="Arial" panose="020B0604020202020204" pitchFamily="34" charset="0"/>
              <a:buChar char="•"/>
            </a:pPr>
            <a:r>
              <a:rPr lang="fr-FR" dirty="0"/>
              <a:t>Des outils</a:t>
            </a:r>
          </a:p>
          <a:p>
            <a:pPr marL="285750" indent="-285750">
              <a:buFont typeface="Arial" panose="020B0604020202020204" pitchFamily="34" charset="0"/>
              <a:buChar char="•"/>
            </a:pPr>
            <a:r>
              <a:rPr lang="fr-FR" dirty="0"/>
              <a:t>Des territoires</a:t>
            </a:r>
          </a:p>
          <a:p>
            <a:pPr marL="285750" indent="-285750">
              <a:buFont typeface="Arial" panose="020B0604020202020204" pitchFamily="34" charset="0"/>
              <a:buChar char="•"/>
            </a:pPr>
            <a:r>
              <a:rPr lang="fr-FR" dirty="0"/>
              <a:t>Des filières</a:t>
            </a:r>
          </a:p>
          <a:p>
            <a:pPr marL="285750" indent="-285750">
              <a:buFont typeface="Arial" panose="020B0604020202020204" pitchFamily="34" charset="0"/>
              <a:buChar char="•"/>
            </a:pPr>
            <a:r>
              <a:rPr lang="fr-FR" dirty="0"/>
              <a:t>Des actualités</a:t>
            </a:r>
          </a:p>
          <a:p>
            <a:pPr marL="285750" indent="-285750">
              <a:buFont typeface="Arial" panose="020B0604020202020204" pitchFamily="34" charset="0"/>
              <a:buChar char="•"/>
            </a:pPr>
            <a:r>
              <a:rPr lang="fr-FR" dirty="0"/>
              <a:t>Des encarts extranet (Front agent)</a:t>
            </a:r>
          </a:p>
          <a:p>
            <a:pPr marL="285750" indent="-285750">
              <a:buFont typeface="Arial" panose="020B0604020202020204" pitchFamily="34" charset="0"/>
              <a:buChar char="•"/>
            </a:pPr>
            <a:r>
              <a:rPr lang="fr-FR" dirty="0"/>
              <a:t>Des brèves d’information</a:t>
            </a:r>
          </a:p>
          <a:p>
            <a:pPr marL="285750" indent="-285750">
              <a:buFont typeface="Arial" panose="020B0604020202020204" pitchFamily="34" charset="0"/>
              <a:buChar char="•"/>
            </a:pPr>
            <a:r>
              <a:rPr lang="fr-FR" dirty="0"/>
              <a:t>Des événements</a:t>
            </a:r>
          </a:p>
          <a:p>
            <a:endParaRPr lang="fr-FR" dirty="0"/>
          </a:p>
        </p:txBody>
      </p:sp>
    </p:spTree>
    <p:extLst>
      <p:ext uri="{BB962C8B-B14F-4D97-AF65-F5344CB8AC3E}">
        <p14:creationId xmlns:p14="http://schemas.microsoft.com/office/powerpoint/2010/main" val="3710687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947810-721E-BA55-4E7F-79ABC20A28E0}"/>
              </a:ext>
            </a:extLst>
          </p:cNvPr>
          <p:cNvSpPr>
            <a:spLocks noGrp="1"/>
          </p:cNvSpPr>
          <p:nvPr>
            <p:ph type="ctrTitle"/>
          </p:nvPr>
        </p:nvSpPr>
        <p:spPr>
          <a:xfrm>
            <a:off x="549473" y="697702"/>
            <a:ext cx="7561065" cy="436516"/>
          </a:xfrm>
        </p:spPr>
        <p:txBody>
          <a:bodyPr/>
          <a:lstStyle/>
          <a:p>
            <a:r>
              <a:rPr lang="fr-FR" dirty="0"/>
              <a:t>Spécification des besoins fonctionnels</a:t>
            </a:r>
          </a:p>
        </p:txBody>
      </p:sp>
      <p:sp>
        <p:nvSpPr>
          <p:cNvPr id="3" name="Espace réservé du texte 2">
            <a:extLst>
              <a:ext uri="{FF2B5EF4-FFF2-40B4-BE49-F238E27FC236}">
                <a16:creationId xmlns:a16="http://schemas.microsoft.com/office/drawing/2014/main" id="{6F14B91A-4772-0B1F-A5DB-07F8EFF29AEB}"/>
              </a:ext>
            </a:extLst>
          </p:cNvPr>
          <p:cNvSpPr>
            <a:spLocks noGrp="1"/>
          </p:cNvSpPr>
          <p:nvPr>
            <p:ph type="body" sz="quarter" idx="14"/>
          </p:nvPr>
        </p:nvSpPr>
        <p:spPr>
          <a:xfrm>
            <a:off x="549473" y="1989474"/>
            <a:ext cx="8694148" cy="2429113"/>
          </a:xfrm>
        </p:spPr>
        <p:txBody>
          <a:bodyPr/>
          <a:lstStyle/>
          <a:p>
            <a:r>
              <a:rPr lang="fr-FR" sz="1800" dirty="0">
                <a:effectLst/>
                <a:latin typeface="Calibri" panose="020F0502020204030204" pitchFamily="34" charset="0"/>
                <a:ea typeface="Verdana" panose="020B0604030504040204" pitchFamily="34" charset="0"/>
              </a:rPr>
              <a:t>Un </a:t>
            </a:r>
            <a:r>
              <a:rPr lang="fr-FR" sz="1800" b="1" dirty="0">
                <a:effectLst/>
                <a:latin typeface="Calibri" panose="020F0502020204030204" pitchFamily="34" charset="0"/>
                <a:ea typeface="Verdana" panose="020B0604030504040204" pitchFamily="34" charset="0"/>
              </a:rPr>
              <a:t>diagramme de cas d’utilisation </a:t>
            </a:r>
            <a:r>
              <a:rPr lang="fr-FR" sz="1800" dirty="0">
                <a:effectLst/>
                <a:latin typeface="Calibri" panose="020F0502020204030204" pitchFamily="34" charset="0"/>
                <a:ea typeface="Verdana" panose="020B0604030504040204" pitchFamily="34" charset="0"/>
              </a:rPr>
              <a:t>capture le </a:t>
            </a:r>
            <a:r>
              <a:rPr lang="fr-FR" sz="1800" b="1" dirty="0">
                <a:effectLst/>
                <a:latin typeface="Calibri" panose="020F0502020204030204" pitchFamily="34" charset="0"/>
                <a:ea typeface="Verdana" panose="020B0604030504040204" pitchFamily="34" charset="0"/>
              </a:rPr>
              <a:t>comportement d’un système</a:t>
            </a:r>
            <a:r>
              <a:rPr lang="fr-FR" sz="1800" dirty="0">
                <a:effectLst/>
                <a:latin typeface="Calibri" panose="020F0502020204030204" pitchFamily="34" charset="0"/>
                <a:ea typeface="Verdana" panose="020B0604030504040204" pitchFamily="34" charset="0"/>
              </a:rPr>
              <a:t>, d’un sous-système, d’une classe ou d’un composant </a:t>
            </a:r>
            <a:r>
              <a:rPr lang="fr-FR" sz="1800" b="1" dirty="0">
                <a:effectLst/>
                <a:latin typeface="Calibri" panose="020F0502020204030204" pitchFamily="34" charset="0"/>
                <a:ea typeface="Verdana" panose="020B0604030504040204" pitchFamily="34" charset="0"/>
              </a:rPr>
              <a:t>tel qu’un utilisateur extérieur le voit</a:t>
            </a:r>
            <a:r>
              <a:rPr lang="fr-FR" sz="1800" dirty="0">
                <a:effectLst/>
                <a:latin typeface="Calibri" panose="020F0502020204030204" pitchFamily="34" charset="0"/>
                <a:ea typeface="Verdana" panose="020B0604030504040204" pitchFamily="34" charset="0"/>
              </a:rPr>
              <a:t>. Il scinde la fonctionnalité du système en unités cohérentes, les cas d’utilisation, ayant un sens pour les acteurs.</a:t>
            </a:r>
          </a:p>
          <a:p>
            <a:endParaRPr lang="fr-FR" sz="1800" dirty="0">
              <a:latin typeface="Calibri" panose="020F0502020204030204" pitchFamily="34" charset="0"/>
              <a:ea typeface="Verdana" panose="020B0604030504040204" pitchFamily="34" charset="0"/>
            </a:endParaRPr>
          </a:p>
          <a:p>
            <a:r>
              <a:rPr lang="fr-FR" sz="1800" dirty="0">
                <a:effectLst/>
                <a:latin typeface="Calibri" panose="020F0502020204030204" pitchFamily="34" charset="0"/>
                <a:ea typeface="Verdana" panose="020B0604030504040204" pitchFamily="34" charset="0"/>
              </a:rPr>
              <a:t>Ce travail m’a permis de comprendre et de voir toutes les tâches associées à </a:t>
            </a:r>
            <a:r>
              <a:rPr lang="fr-FR" sz="1800" b="1" dirty="0">
                <a:effectLst/>
                <a:latin typeface="Calibri" panose="020F0502020204030204" pitchFamily="34" charset="0"/>
                <a:ea typeface="Verdana" panose="020B0604030504040204" pitchFamily="34" charset="0"/>
              </a:rPr>
              <a:t>un Agent Administrateur Région et ses interactions avec les systèmes Back-Office.</a:t>
            </a:r>
            <a:endParaRPr lang="fr-FR" b="1" dirty="0"/>
          </a:p>
        </p:txBody>
      </p:sp>
    </p:spTree>
    <p:extLst>
      <p:ext uri="{BB962C8B-B14F-4D97-AF65-F5344CB8AC3E}">
        <p14:creationId xmlns:p14="http://schemas.microsoft.com/office/powerpoint/2010/main" val="3933204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0A772A5-983B-5F71-ED8E-F6C4141B490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365" y="947605"/>
            <a:ext cx="8483600" cy="5688081"/>
          </a:xfrm>
          <a:prstGeom prst="rect">
            <a:avLst/>
          </a:prstGeom>
          <a:noFill/>
          <a:ln>
            <a:noFill/>
          </a:ln>
        </p:spPr>
      </p:pic>
    </p:spTree>
    <p:extLst>
      <p:ext uri="{BB962C8B-B14F-4D97-AF65-F5344CB8AC3E}">
        <p14:creationId xmlns:p14="http://schemas.microsoft.com/office/powerpoint/2010/main" val="2756326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287C83-DA0B-3D20-2607-6E3A40C5B8EC}"/>
              </a:ext>
            </a:extLst>
          </p:cNvPr>
          <p:cNvSpPr>
            <a:spLocks noGrp="1"/>
          </p:cNvSpPr>
          <p:nvPr>
            <p:ph type="ctrTitle"/>
          </p:nvPr>
        </p:nvSpPr>
        <p:spPr/>
        <p:txBody>
          <a:bodyPr/>
          <a:lstStyle/>
          <a:p>
            <a:r>
              <a:rPr lang="fr-FR" dirty="0"/>
              <a:t>Spécification des données</a:t>
            </a:r>
          </a:p>
        </p:txBody>
      </p:sp>
      <p:sp>
        <p:nvSpPr>
          <p:cNvPr id="3" name="Espace réservé du texte 2">
            <a:extLst>
              <a:ext uri="{FF2B5EF4-FFF2-40B4-BE49-F238E27FC236}">
                <a16:creationId xmlns:a16="http://schemas.microsoft.com/office/drawing/2014/main" id="{4E685F2C-162C-88F8-5FA7-E1A5F57607CD}"/>
              </a:ext>
            </a:extLst>
          </p:cNvPr>
          <p:cNvSpPr>
            <a:spLocks noGrp="1"/>
          </p:cNvSpPr>
          <p:nvPr>
            <p:ph type="body" sz="quarter" idx="14"/>
          </p:nvPr>
        </p:nvSpPr>
        <p:spPr>
          <a:xfrm>
            <a:off x="549473" y="1989474"/>
            <a:ext cx="8694148" cy="3349044"/>
          </a:xfrm>
        </p:spPr>
        <p:txBody>
          <a:bodyPr/>
          <a:lstStyle/>
          <a:p>
            <a:pPr lvl="0">
              <a:tabLst>
                <a:tab pos="457200" algn="l"/>
              </a:tabLs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Pas de documents de conception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reverse-engineering</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de l’application et de la base de données.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lvl="0">
              <a:tabLst>
                <a:tab pos="457200" algn="l"/>
              </a:tabLst>
            </a:pPr>
            <a:r>
              <a:rPr lang="fr-FR" sz="1800" dirty="0">
                <a:latin typeface="Calibri" panose="020F0502020204030204" pitchFamily="34" charset="0"/>
                <a:ea typeface="Verdana" panose="020B0604030504040204" pitchFamily="34" charset="0"/>
              </a:rPr>
              <a:t>M</a:t>
            </a:r>
            <a:r>
              <a:rPr lang="fr-FR" sz="1800" dirty="0">
                <a:effectLst/>
                <a:latin typeface="Calibri" panose="020F0502020204030204" pitchFamily="34" charset="0"/>
                <a:ea typeface="Verdana" panose="020B0604030504040204" pitchFamily="34" charset="0"/>
              </a:rPr>
              <a:t>éthodologie </a:t>
            </a:r>
            <a:r>
              <a:rPr lang="fr-FR" sz="1800" b="1" dirty="0">
                <a:effectLst/>
                <a:latin typeface="Calibri" panose="020F0502020204030204" pitchFamily="34" charset="0"/>
                <a:ea typeface="Verdana" panose="020B0604030504040204" pitchFamily="34" charset="0"/>
              </a:rPr>
              <a:t>Merise</a:t>
            </a:r>
            <a:r>
              <a:rPr lang="fr-FR" sz="1800" dirty="0">
                <a:effectLst/>
                <a:latin typeface="Calibri" panose="020F0502020204030204" pitchFamily="34" charset="0"/>
                <a:ea typeface="Verdana" panose="020B0604030504040204" pitchFamily="34" charset="0"/>
              </a:rPr>
              <a:t> :</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Dictionnaire de données :</a:t>
            </a:r>
            <a:r>
              <a:rPr lang="fr-FR" sz="1800" dirty="0">
                <a:effectLst/>
                <a:latin typeface="Calibri" panose="020F0502020204030204" pitchFamily="34" charset="0"/>
                <a:ea typeface="Verdana" panose="020B0604030504040204" pitchFamily="34" charset="0"/>
              </a:rPr>
              <a:t> la liste de toutes les données à digitaliser.</a:t>
            </a:r>
            <a:endParaRPr lang="fr-FR" sz="1800" dirty="0">
              <a:solidFill>
                <a:srgbClr val="222C4A"/>
              </a:solidFill>
              <a:effectLst/>
              <a:latin typeface="Verdana" panose="020B0604030504040204" pitchFamily="34" charset="0"/>
              <a:ea typeface="Verdana" panose="020B0604030504040204" pitchFamily="34" charset="0"/>
              <a:cs typeface="Times New Roman" panose="02020603050405020304" pitchFamily="18"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Modèle conceptuel des données : </a:t>
            </a:r>
            <a:r>
              <a:rPr lang="fr-FR" sz="1800" dirty="0">
                <a:effectLst/>
                <a:latin typeface="Calibri" panose="020F0502020204030204" pitchFamily="34" charset="0"/>
                <a:ea typeface="Verdana" panose="020B0604030504040204" pitchFamily="34" charset="0"/>
              </a:rPr>
              <a:t>les données utilisées par le système d’information et leurs relations entre elles.</a:t>
            </a:r>
            <a:endPar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Modèle logique des données : </a:t>
            </a:r>
            <a:r>
              <a:rPr lang="fr-FR" sz="1800" dirty="0">
                <a:effectLst/>
                <a:latin typeface="Calibri" panose="020F0502020204030204" pitchFamily="34" charset="0"/>
                <a:ea typeface="Verdana" panose="020B0604030504040204" pitchFamily="34" charset="0"/>
              </a:rPr>
              <a:t>la structure de la base de données.</a:t>
            </a:r>
            <a:endPar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endParaRPr>
          </a:p>
          <a:p>
            <a:pPr lvl="0">
              <a:tabLst>
                <a:tab pos="457200" algn="l"/>
              </a:tabLst>
            </a:pPr>
            <a:endParaRPr lang="fr-FR" sz="1800" dirty="0">
              <a:effectLst/>
              <a:latin typeface="Calibri" panose="020F0502020204030204" pitchFamily="34" charset="0"/>
              <a:ea typeface="Verdana" panose="020B0604030504040204" pitchFamily="34" charset="0"/>
            </a:endParaRPr>
          </a:p>
        </p:txBody>
      </p:sp>
    </p:spTree>
    <p:extLst>
      <p:ext uri="{BB962C8B-B14F-4D97-AF65-F5344CB8AC3E}">
        <p14:creationId xmlns:p14="http://schemas.microsoft.com/office/powerpoint/2010/main" val="3865612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5978D9D-DEB9-9EF1-80D0-3E1EF9440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130" y="1051397"/>
            <a:ext cx="6047740" cy="5396230"/>
          </a:xfrm>
          <a:prstGeom prst="rect">
            <a:avLst/>
          </a:prstGeom>
        </p:spPr>
      </p:pic>
    </p:spTree>
    <p:extLst>
      <p:ext uri="{BB962C8B-B14F-4D97-AF65-F5344CB8AC3E}">
        <p14:creationId xmlns:p14="http://schemas.microsoft.com/office/powerpoint/2010/main" val="1827785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F4B639-9EC2-9D12-E91C-D4155DF9713A}"/>
              </a:ext>
            </a:extLst>
          </p:cNvPr>
          <p:cNvSpPr>
            <a:spLocks noGrp="1"/>
          </p:cNvSpPr>
          <p:nvPr>
            <p:ph type="title"/>
          </p:nvPr>
        </p:nvSpPr>
        <p:spPr/>
        <p:txBody>
          <a:bodyPr/>
          <a:lstStyle/>
          <a:p>
            <a:r>
              <a:rPr lang="fr-FR" dirty="0"/>
              <a:t>Présentation de l’entreprise</a:t>
            </a:r>
          </a:p>
        </p:txBody>
      </p:sp>
      <p:sp>
        <p:nvSpPr>
          <p:cNvPr id="5" name="Espace réservé du texte 4">
            <a:extLst>
              <a:ext uri="{FF2B5EF4-FFF2-40B4-BE49-F238E27FC236}">
                <a16:creationId xmlns:a16="http://schemas.microsoft.com/office/drawing/2014/main" id="{2B2E19D0-294F-8EAE-808D-A5F67E58FB65}"/>
              </a:ext>
            </a:extLst>
          </p:cNvPr>
          <p:cNvSpPr>
            <a:spLocks noGrp="1"/>
          </p:cNvSpPr>
          <p:nvPr>
            <p:ph type="body" sz="quarter" idx="13"/>
          </p:nvPr>
        </p:nvSpPr>
        <p:spPr/>
        <p:txBody>
          <a:bodyPr/>
          <a:lstStyle/>
          <a:p>
            <a:r>
              <a:rPr lang="fr-FR" dirty="0">
                <a:solidFill>
                  <a:srgbClr val="F57100"/>
                </a:solidFill>
              </a:rPr>
              <a:t>01</a:t>
            </a:r>
          </a:p>
        </p:txBody>
      </p:sp>
      <p:pic>
        <p:nvPicPr>
          <p:cNvPr id="6" name="Image 5">
            <a:extLst>
              <a:ext uri="{FF2B5EF4-FFF2-40B4-BE49-F238E27FC236}">
                <a16:creationId xmlns:a16="http://schemas.microsoft.com/office/drawing/2014/main" id="{C8275BDC-4095-77AD-C4FD-FA0397A3778A}"/>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37359648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851E989-84B4-35E6-27CA-581D48DE40D3}"/>
              </a:ext>
            </a:extLst>
          </p:cNvPr>
          <p:cNvPicPr>
            <a:picLocks noChangeAspect="1"/>
          </p:cNvPicPr>
          <p:nvPr/>
        </p:nvPicPr>
        <p:blipFill>
          <a:blip r:embed="rId2"/>
          <a:stretch>
            <a:fillRect/>
          </a:stretch>
        </p:blipFill>
        <p:spPr>
          <a:xfrm>
            <a:off x="895878" y="1156420"/>
            <a:ext cx="8114244" cy="5245418"/>
          </a:xfrm>
          <a:prstGeom prst="rect">
            <a:avLst/>
          </a:prstGeom>
        </p:spPr>
      </p:pic>
    </p:spTree>
    <p:extLst>
      <p:ext uri="{BB962C8B-B14F-4D97-AF65-F5344CB8AC3E}">
        <p14:creationId xmlns:p14="http://schemas.microsoft.com/office/powerpoint/2010/main" val="3550553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BEE218B-809E-4E7D-1C92-60700EB12D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417663" y="1144780"/>
            <a:ext cx="6357622" cy="4568441"/>
          </a:xfrm>
          <a:prstGeom prst="rect">
            <a:avLst/>
          </a:prstGeom>
        </p:spPr>
      </p:pic>
    </p:spTree>
    <p:extLst>
      <p:ext uri="{BB962C8B-B14F-4D97-AF65-F5344CB8AC3E}">
        <p14:creationId xmlns:p14="http://schemas.microsoft.com/office/powerpoint/2010/main" val="3457595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6D653-27B2-B074-69FC-9DF03962B20E}"/>
              </a:ext>
            </a:extLst>
          </p:cNvPr>
          <p:cNvSpPr>
            <a:spLocks noGrp="1"/>
          </p:cNvSpPr>
          <p:nvPr>
            <p:ph type="ctrTitle"/>
          </p:nvPr>
        </p:nvSpPr>
        <p:spPr/>
        <p:txBody>
          <a:bodyPr/>
          <a:lstStyle/>
          <a:p>
            <a:r>
              <a:rPr lang="fr-FR" dirty="0"/>
              <a:t>IHM</a:t>
            </a:r>
          </a:p>
        </p:txBody>
      </p:sp>
      <p:pic>
        <p:nvPicPr>
          <p:cNvPr id="4" name="Image 3">
            <a:extLst>
              <a:ext uri="{FF2B5EF4-FFF2-40B4-BE49-F238E27FC236}">
                <a16:creationId xmlns:a16="http://schemas.microsoft.com/office/drawing/2014/main" id="{473B66CF-9A63-7E14-6B6A-5112E0561D6D}"/>
              </a:ext>
            </a:extLst>
          </p:cNvPr>
          <p:cNvPicPr>
            <a:picLocks noChangeAspect="1"/>
          </p:cNvPicPr>
          <p:nvPr/>
        </p:nvPicPr>
        <p:blipFill>
          <a:blip r:embed="rId2"/>
          <a:stretch>
            <a:fillRect/>
          </a:stretch>
        </p:blipFill>
        <p:spPr>
          <a:xfrm>
            <a:off x="549473" y="2343150"/>
            <a:ext cx="4132580" cy="3162300"/>
          </a:xfrm>
          <a:prstGeom prst="rect">
            <a:avLst/>
          </a:prstGeom>
        </p:spPr>
      </p:pic>
      <p:pic>
        <p:nvPicPr>
          <p:cNvPr id="5" name="Image 4">
            <a:extLst>
              <a:ext uri="{FF2B5EF4-FFF2-40B4-BE49-F238E27FC236}">
                <a16:creationId xmlns:a16="http://schemas.microsoft.com/office/drawing/2014/main" id="{F85D025E-C8BA-A840-9A6A-899254A3A555}"/>
              </a:ext>
            </a:extLst>
          </p:cNvPr>
          <p:cNvPicPr>
            <a:picLocks noChangeAspect="1"/>
          </p:cNvPicPr>
          <p:nvPr/>
        </p:nvPicPr>
        <p:blipFill>
          <a:blip r:embed="rId3"/>
          <a:stretch>
            <a:fillRect/>
          </a:stretch>
        </p:blipFill>
        <p:spPr>
          <a:xfrm>
            <a:off x="4843094" y="2343150"/>
            <a:ext cx="4969611" cy="3162300"/>
          </a:xfrm>
          <a:prstGeom prst="rect">
            <a:avLst/>
          </a:prstGeom>
        </p:spPr>
      </p:pic>
    </p:spTree>
    <p:extLst>
      <p:ext uri="{BB962C8B-B14F-4D97-AF65-F5344CB8AC3E}">
        <p14:creationId xmlns:p14="http://schemas.microsoft.com/office/powerpoint/2010/main" val="997555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8B7B8-C87B-E534-9A74-FAC315BBBF7D}"/>
              </a:ext>
            </a:extLst>
          </p:cNvPr>
          <p:cNvSpPr>
            <a:spLocks noGrp="1"/>
          </p:cNvSpPr>
          <p:nvPr>
            <p:ph type="ctrTitle"/>
          </p:nvPr>
        </p:nvSpPr>
        <p:spPr/>
        <p:txBody>
          <a:bodyPr/>
          <a:lstStyle/>
          <a:p>
            <a:r>
              <a:rPr lang="fr-FR" dirty="0"/>
              <a:t>Ma Mission</a:t>
            </a:r>
          </a:p>
        </p:txBody>
      </p:sp>
      <p:sp>
        <p:nvSpPr>
          <p:cNvPr id="3" name="Espace réservé du texte 2">
            <a:extLst>
              <a:ext uri="{FF2B5EF4-FFF2-40B4-BE49-F238E27FC236}">
                <a16:creationId xmlns:a16="http://schemas.microsoft.com/office/drawing/2014/main" id="{8F9A2E47-1065-A63D-ACBD-3B2E34F744F9}"/>
              </a:ext>
            </a:extLst>
          </p:cNvPr>
          <p:cNvSpPr>
            <a:spLocks noGrp="1"/>
          </p:cNvSpPr>
          <p:nvPr>
            <p:ph type="body" sz="quarter" idx="14"/>
          </p:nvPr>
        </p:nvSpPr>
        <p:spPr>
          <a:xfrm>
            <a:off x="466923" y="1113174"/>
            <a:ext cx="8694148" cy="1107726"/>
          </a:xfrm>
        </p:spPr>
        <p:txBody>
          <a:bodyPr/>
          <a:lstStyle/>
          <a:p>
            <a:r>
              <a:rPr lang="fr-FR" sz="1800" b="1" dirty="0">
                <a:effectLst/>
                <a:latin typeface="Calibri" panose="020F0502020204030204" pitchFamily="34" charset="0"/>
                <a:ea typeface="Verdana" panose="020B0604030504040204" pitchFamily="34" charset="0"/>
              </a:rPr>
              <a:t>Spécifications Fonctionnelles Détaillées </a:t>
            </a:r>
            <a:r>
              <a:rPr lang="fr-FR" sz="1800" dirty="0">
                <a:effectLst/>
                <a:latin typeface="Calibri" panose="020F0502020204030204" pitchFamily="34" charset="0"/>
                <a:ea typeface="Verdana" panose="020B0604030504040204" pitchFamily="34" charset="0"/>
              </a:rPr>
              <a:t>qui désignent l’ensemble de documents décrivant en détail le </a:t>
            </a:r>
            <a:r>
              <a:rPr lang="fr-FR" sz="1800" b="1" dirty="0">
                <a:effectLst/>
                <a:latin typeface="Calibri" panose="020F0502020204030204" pitchFamily="34" charset="0"/>
                <a:ea typeface="Verdana" panose="020B0604030504040204" pitchFamily="34" charset="0"/>
              </a:rPr>
              <a:t>comportement des fonctionnalités et sous-fonctions de la solution cible</a:t>
            </a:r>
            <a:r>
              <a:rPr lang="fr-FR" sz="1800" dirty="0">
                <a:effectLst/>
                <a:latin typeface="Calibri" panose="020F0502020204030204" pitchFamily="34" charset="0"/>
                <a:ea typeface="Verdana" panose="020B0604030504040204" pitchFamily="34" charset="0"/>
              </a:rPr>
              <a:t>.</a:t>
            </a:r>
          </a:p>
          <a:p>
            <a:r>
              <a:rPr lang="fr-FR" sz="1800" dirty="0">
                <a:effectLst/>
                <a:latin typeface="Calibri" panose="020F0502020204030204" pitchFamily="34" charset="0"/>
                <a:ea typeface="Verdana" panose="020B0604030504040204" pitchFamily="34" charset="0"/>
              </a:rPr>
              <a:t> Ce sont des documents à fournir à la livraison des évolutions.</a:t>
            </a:r>
            <a:endParaRPr lang="fr-FR" dirty="0"/>
          </a:p>
        </p:txBody>
      </p:sp>
      <p:pic>
        <p:nvPicPr>
          <p:cNvPr id="11" name="Image 10">
            <a:extLst>
              <a:ext uri="{FF2B5EF4-FFF2-40B4-BE49-F238E27FC236}">
                <a16:creationId xmlns:a16="http://schemas.microsoft.com/office/drawing/2014/main" id="{223A7D9A-E26D-C142-85E6-6BB39776947E}"/>
              </a:ext>
            </a:extLst>
          </p:cNvPr>
          <p:cNvPicPr>
            <a:picLocks noChangeAspect="1"/>
          </p:cNvPicPr>
          <p:nvPr/>
        </p:nvPicPr>
        <p:blipFill>
          <a:blip r:embed="rId2"/>
          <a:stretch>
            <a:fillRect/>
          </a:stretch>
        </p:blipFill>
        <p:spPr>
          <a:xfrm>
            <a:off x="89201" y="2636372"/>
            <a:ext cx="9816799" cy="4221628"/>
          </a:xfrm>
          <a:prstGeom prst="rect">
            <a:avLst/>
          </a:prstGeom>
        </p:spPr>
      </p:pic>
    </p:spTree>
    <p:extLst>
      <p:ext uri="{BB962C8B-B14F-4D97-AF65-F5344CB8AC3E}">
        <p14:creationId xmlns:p14="http://schemas.microsoft.com/office/powerpoint/2010/main" val="395513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3A4691-BBFF-0A6E-5E9E-E22B933ED222}"/>
              </a:ext>
            </a:extLst>
          </p:cNvPr>
          <p:cNvSpPr>
            <a:spLocks noGrp="1"/>
          </p:cNvSpPr>
          <p:nvPr>
            <p:ph type="ctrTitle"/>
          </p:nvPr>
        </p:nvSpPr>
        <p:spPr/>
        <p:txBody>
          <a:bodyPr/>
          <a:lstStyle/>
          <a:p>
            <a:r>
              <a:rPr lang="fr-FR" dirty="0"/>
              <a:t>Maquette et format du fichier</a:t>
            </a:r>
          </a:p>
        </p:txBody>
      </p:sp>
      <p:sp>
        <p:nvSpPr>
          <p:cNvPr id="3" name="Espace réservé du texte 2">
            <a:extLst>
              <a:ext uri="{FF2B5EF4-FFF2-40B4-BE49-F238E27FC236}">
                <a16:creationId xmlns:a16="http://schemas.microsoft.com/office/drawing/2014/main" id="{DC3F4B39-72EE-BBF9-4761-DD40E242B301}"/>
              </a:ext>
            </a:extLst>
          </p:cNvPr>
          <p:cNvSpPr>
            <a:spLocks noGrp="1"/>
          </p:cNvSpPr>
          <p:nvPr>
            <p:ph type="body" sz="quarter" idx="14"/>
          </p:nvPr>
        </p:nvSpPr>
        <p:spPr>
          <a:xfrm>
            <a:off x="251022" y="2794000"/>
            <a:ext cx="8962827" cy="4416324"/>
          </a:xfrm>
        </p:spPr>
        <p:txBody>
          <a:bodyPr/>
          <a:lstStyle/>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Fichier en format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csv</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rassemblant la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liste des dispositifs du Hub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avec les champs suivants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Id, Nom, Courriel, Catégorie, Phrase d’accroche, Chiffres clés, Actif, Type, Filières, Catégories du projet, Dépenses éligibles, Objectifs, Nature aide, Tags, NAF exclus, Date de création, Date </a:t>
            </a:r>
            <a:r>
              <a:rPr lang="fr-FR" sz="1800" dirty="0" err="1">
                <a:solidFill>
                  <a:srgbClr val="222C4A"/>
                </a:solidFill>
                <a:effectLst/>
                <a:latin typeface="Calibri" panose="020F0502020204030204" pitchFamily="34" charset="0"/>
                <a:ea typeface="Verdana" panose="020B0604030504040204" pitchFamily="34" charset="0"/>
                <a:cs typeface="Calibri" panose="020F0502020204030204" pitchFamily="34" charset="0"/>
              </a:rPr>
              <a:t>MaJ</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Date de départ, Date de fin, Operateur, Experts, Lien fiche descriptive (</a:t>
            </a:r>
            <a:r>
              <a:rPr lang="fr-FR" sz="1800" dirty="0" err="1">
                <a:solidFill>
                  <a:srgbClr val="222C4A"/>
                </a:solidFill>
                <a:effectLst/>
                <a:latin typeface="Calibri" panose="020F0502020204030204" pitchFamily="34" charset="0"/>
                <a:ea typeface="Verdana" panose="020B0604030504040204" pitchFamily="34" charset="0"/>
                <a:cs typeface="Calibri" panose="020F0502020204030204" pitchFamily="34" charset="0"/>
              </a:rPr>
              <a:t>pdf</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(nom du document + nom pour l'affichage s'il y en a un spécifique), Documents, Documents visibles uniquement sur le portail Agents (Lien vers la FAQ, PDF), Liens de dépôt de dossier PDF (+ nom du lien s'il existe dans la colonne suivante, séparés par des slashs), Liens de dépôt de dossier URL (URL + nom du lien s'il existe, séparés par des slashs), Vidéos (nom de la vidéo : URL de la vidéo, séparés par des slashs), Age min, Age max, Nombre d’employés min, Nombre d’employés max, Lien URL de la page.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0ED4DB97-0C20-3C7F-2403-344C951E828C}"/>
              </a:ext>
            </a:extLst>
          </p:cNvPr>
          <p:cNvPicPr>
            <a:picLocks noChangeAspect="1"/>
          </p:cNvPicPr>
          <p:nvPr/>
        </p:nvPicPr>
        <p:blipFill>
          <a:blip r:embed="rId2"/>
          <a:stretch>
            <a:fillRect/>
          </a:stretch>
        </p:blipFill>
        <p:spPr>
          <a:xfrm>
            <a:off x="549473" y="1508504"/>
            <a:ext cx="8284542" cy="1031496"/>
          </a:xfrm>
          <a:prstGeom prst="rect">
            <a:avLst/>
          </a:prstGeom>
        </p:spPr>
      </p:pic>
    </p:spTree>
    <p:extLst>
      <p:ext uri="{BB962C8B-B14F-4D97-AF65-F5344CB8AC3E}">
        <p14:creationId xmlns:p14="http://schemas.microsoft.com/office/powerpoint/2010/main" val="73268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48D26-EED4-D816-789A-4BB4796AB2A2}"/>
              </a:ext>
            </a:extLst>
          </p:cNvPr>
          <p:cNvSpPr>
            <a:spLocks noGrp="1"/>
          </p:cNvSpPr>
          <p:nvPr>
            <p:ph type="ctrTitle"/>
          </p:nvPr>
        </p:nvSpPr>
        <p:spPr/>
        <p:txBody>
          <a:bodyPr/>
          <a:lstStyle/>
          <a:p>
            <a:r>
              <a:rPr lang="fr-FR" dirty="0"/>
              <a:t>Cas d’utilisation</a:t>
            </a:r>
          </a:p>
        </p:txBody>
      </p:sp>
      <p:pic>
        <p:nvPicPr>
          <p:cNvPr id="5" name="Image 4">
            <a:extLst>
              <a:ext uri="{FF2B5EF4-FFF2-40B4-BE49-F238E27FC236}">
                <a16:creationId xmlns:a16="http://schemas.microsoft.com/office/drawing/2014/main" id="{C002498A-5F1A-3FFC-9578-3BCEB6AFD0DC}"/>
              </a:ext>
            </a:extLst>
          </p:cNvPr>
          <p:cNvPicPr>
            <a:picLocks noChangeAspect="1"/>
          </p:cNvPicPr>
          <p:nvPr/>
        </p:nvPicPr>
        <p:blipFill>
          <a:blip r:embed="rId2"/>
          <a:stretch>
            <a:fillRect/>
          </a:stretch>
        </p:blipFill>
        <p:spPr>
          <a:xfrm>
            <a:off x="1681771" y="1638034"/>
            <a:ext cx="6542457" cy="4715284"/>
          </a:xfrm>
          <a:prstGeom prst="rect">
            <a:avLst/>
          </a:prstGeom>
        </p:spPr>
      </p:pic>
    </p:spTree>
    <p:extLst>
      <p:ext uri="{BB962C8B-B14F-4D97-AF65-F5344CB8AC3E}">
        <p14:creationId xmlns:p14="http://schemas.microsoft.com/office/powerpoint/2010/main" val="4207312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A9715A-87D1-D3AD-27F2-357F7AD30257}"/>
              </a:ext>
            </a:extLst>
          </p:cNvPr>
          <p:cNvSpPr>
            <a:spLocks noGrp="1"/>
          </p:cNvSpPr>
          <p:nvPr>
            <p:ph type="ctrTitle"/>
          </p:nvPr>
        </p:nvSpPr>
        <p:spPr/>
        <p:txBody>
          <a:bodyPr/>
          <a:lstStyle/>
          <a:p>
            <a:r>
              <a:rPr lang="fr-FR" dirty="0"/>
              <a:t>Besoin non fonctionnel</a:t>
            </a:r>
          </a:p>
        </p:txBody>
      </p:sp>
      <p:sp>
        <p:nvSpPr>
          <p:cNvPr id="3" name="Espace réservé du texte 2">
            <a:extLst>
              <a:ext uri="{FF2B5EF4-FFF2-40B4-BE49-F238E27FC236}">
                <a16:creationId xmlns:a16="http://schemas.microsoft.com/office/drawing/2014/main" id="{F131E279-D6EC-C728-284A-650175C2D900}"/>
              </a:ext>
            </a:extLst>
          </p:cNvPr>
          <p:cNvSpPr>
            <a:spLocks noGrp="1"/>
          </p:cNvSpPr>
          <p:nvPr>
            <p:ph type="body" sz="quarter" idx="14"/>
          </p:nvPr>
        </p:nvSpPr>
        <p:spPr>
          <a:xfrm>
            <a:off x="549472" y="1341774"/>
            <a:ext cx="8778677" cy="4747697"/>
          </a:xfrm>
        </p:spPr>
        <p:txBody>
          <a:bodyPr/>
          <a:lstStyle/>
          <a:p>
            <a:pPr>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BF</a:t>
            </a: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fonctionnalités concrètes du produit != </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BNF</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indicateurs de qualité de l’exécution des besoins fonctionnels. </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marL="28575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Conformité du système à un environnement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normes réglementaires, licences, …</a:t>
            </a: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Maintenabilité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traçage des erreurs, possibilité des mises à jour, testabilité, …</a:t>
            </a: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Performance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charge utilisateurs / transactions.</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Portabilité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compatibilité avec diverses plateformes, facilité de remplacement d’autres systèmes en place, facilité d’installation et de désinstallation de l’application, etc.</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Fiabilité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capacité à gérer les erreurs du système, densité des défauts de qualité, capacité à être remis en état rapidement, capacité à résister aux attaques, etc.</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Sécurité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traçage des MAJ des données, gestion de la confidentialité,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spcAft>
                <a:spcPts val="1500"/>
              </a:spcAft>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Utilisation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facilité d’utilisation en limitant le nombre de clic à maximum 3 clics pour finaliser la transaction, rendre l’application attractive, …</a:t>
            </a:r>
            <a:endParaRPr lang="fr-FR" dirty="0"/>
          </a:p>
        </p:txBody>
      </p:sp>
    </p:spTree>
    <p:extLst>
      <p:ext uri="{BB962C8B-B14F-4D97-AF65-F5344CB8AC3E}">
        <p14:creationId xmlns:p14="http://schemas.microsoft.com/office/powerpoint/2010/main" val="1062965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B742936-3CB9-5F51-ECFA-38C6D17A473F}"/>
              </a:ext>
            </a:extLst>
          </p:cNvPr>
          <p:cNvSpPr>
            <a:spLocks noGrp="1"/>
          </p:cNvSpPr>
          <p:nvPr>
            <p:ph type="body" sz="quarter" idx="13"/>
          </p:nvPr>
        </p:nvSpPr>
        <p:spPr/>
        <p:txBody>
          <a:bodyPr/>
          <a:lstStyle/>
          <a:p>
            <a:r>
              <a:rPr lang="fr-FR" dirty="0"/>
              <a:t>05</a:t>
            </a:r>
          </a:p>
        </p:txBody>
      </p:sp>
      <p:sp>
        <p:nvSpPr>
          <p:cNvPr id="4" name="Titre 3">
            <a:extLst>
              <a:ext uri="{FF2B5EF4-FFF2-40B4-BE49-F238E27FC236}">
                <a16:creationId xmlns:a16="http://schemas.microsoft.com/office/drawing/2014/main" id="{E0FDE40A-182D-7039-BF70-BC70FEEDB3F7}"/>
              </a:ext>
            </a:extLst>
          </p:cNvPr>
          <p:cNvSpPr>
            <a:spLocks noGrp="1"/>
          </p:cNvSpPr>
          <p:nvPr>
            <p:ph type="title"/>
          </p:nvPr>
        </p:nvSpPr>
        <p:spPr/>
        <p:txBody>
          <a:bodyPr/>
          <a:lstStyle/>
          <a:p>
            <a:r>
              <a:rPr lang="fr-FR" dirty="0"/>
              <a:t>Conception technique</a:t>
            </a:r>
          </a:p>
        </p:txBody>
      </p:sp>
      <p:pic>
        <p:nvPicPr>
          <p:cNvPr id="5" name="Image 4">
            <a:extLst>
              <a:ext uri="{FF2B5EF4-FFF2-40B4-BE49-F238E27FC236}">
                <a16:creationId xmlns:a16="http://schemas.microsoft.com/office/drawing/2014/main" id="{AEB60E03-4505-183C-FDDE-FC3E2E48288F}"/>
              </a:ext>
            </a:extLst>
          </p:cNvPr>
          <p:cNvPicPr>
            <a:picLocks noChangeAspect="1"/>
          </p:cNvPicPr>
          <p:nvPr/>
        </p:nvPicPr>
        <p:blipFill>
          <a:blip r:embed="rId2"/>
          <a:stretch>
            <a:fillRect/>
          </a:stretch>
        </p:blipFill>
        <p:spPr>
          <a:xfrm>
            <a:off x="7569302" y="6032500"/>
            <a:ext cx="2336698" cy="825500"/>
          </a:xfrm>
          <a:prstGeom prst="rect">
            <a:avLst/>
          </a:prstGeom>
        </p:spPr>
      </p:pic>
      <p:sp>
        <p:nvSpPr>
          <p:cNvPr id="2" name="ZoneTexte 1">
            <a:extLst>
              <a:ext uri="{FF2B5EF4-FFF2-40B4-BE49-F238E27FC236}">
                <a16:creationId xmlns:a16="http://schemas.microsoft.com/office/drawing/2014/main" id="{F59C5F53-FD61-207E-91B8-30E384C7EC57}"/>
              </a:ext>
            </a:extLst>
          </p:cNvPr>
          <p:cNvSpPr txBox="1"/>
          <p:nvPr/>
        </p:nvSpPr>
        <p:spPr>
          <a:xfrm>
            <a:off x="1073150" y="4222750"/>
            <a:ext cx="2419350"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1"/>
                </a:solidFill>
              </a:rPr>
              <a:t>Présentation des composants</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Ma mission</a:t>
            </a:r>
          </a:p>
        </p:txBody>
      </p:sp>
    </p:spTree>
    <p:extLst>
      <p:ext uri="{BB962C8B-B14F-4D97-AF65-F5344CB8AC3E}">
        <p14:creationId xmlns:p14="http://schemas.microsoft.com/office/powerpoint/2010/main" val="36702396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001AAE2-CEE1-34A6-64EF-8D82DFC0CC38}"/>
              </a:ext>
            </a:extLst>
          </p:cNvPr>
          <p:cNvSpPr>
            <a:spLocks noGrp="1"/>
          </p:cNvSpPr>
          <p:nvPr>
            <p:ph type="body" sz="quarter" idx="11"/>
          </p:nvPr>
        </p:nvSpPr>
        <p:spPr/>
        <p:txBody>
          <a:bodyPr/>
          <a:lstStyle/>
          <a:p>
            <a:r>
              <a:rPr lang="fr-FR" dirty="0"/>
              <a:t>01</a:t>
            </a:r>
          </a:p>
        </p:txBody>
      </p:sp>
      <p:sp>
        <p:nvSpPr>
          <p:cNvPr id="3" name="Titre 2">
            <a:extLst>
              <a:ext uri="{FF2B5EF4-FFF2-40B4-BE49-F238E27FC236}">
                <a16:creationId xmlns:a16="http://schemas.microsoft.com/office/drawing/2014/main" id="{3FC168EE-E01A-D0F2-FA18-45A84E8A3CA1}"/>
              </a:ext>
            </a:extLst>
          </p:cNvPr>
          <p:cNvSpPr>
            <a:spLocks noGrp="1"/>
          </p:cNvSpPr>
          <p:nvPr>
            <p:ph type="ctrTitle"/>
          </p:nvPr>
        </p:nvSpPr>
        <p:spPr/>
        <p:txBody>
          <a:bodyPr/>
          <a:lstStyle/>
          <a:p>
            <a:r>
              <a:rPr lang="fr-FR" dirty="0"/>
              <a:t>Présentation des différents composants de Hub Entreprendre</a:t>
            </a:r>
          </a:p>
        </p:txBody>
      </p:sp>
    </p:spTree>
    <p:extLst>
      <p:ext uri="{BB962C8B-B14F-4D97-AF65-F5344CB8AC3E}">
        <p14:creationId xmlns:p14="http://schemas.microsoft.com/office/powerpoint/2010/main" val="3048410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5D800-AB91-3A1F-7D69-079CBCC880A8}"/>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CEA23B34-31AF-849D-C75E-E001B49CC54F}"/>
              </a:ext>
            </a:extLst>
          </p:cNvPr>
          <p:cNvSpPr>
            <a:spLocks noGrp="1"/>
          </p:cNvSpPr>
          <p:nvPr>
            <p:ph type="body" sz="quarter" idx="14"/>
          </p:nvPr>
        </p:nvSpPr>
        <p:spPr>
          <a:xfrm>
            <a:off x="549473" y="1989474"/>
            <a:ext cx="8694148" cy="3999287"/>
          </a:xfrm>
        </p:spPr>
        <p:txBody>
          <a:bodyPr/>
          <a:lstStyle/>
          <a:p>
            <a:r>
              <a:rPr lang="fr-FR" sz="1800" b="0" i="0" u="none" strike="noStrike" baseline="0" dirty="0">
                <a:solidFill>
                  <a:srgbClr val="000000"/>
                </a:solidFill>
                <a:latin typeface="Calibri" panose="020F0502020204030204" pitchFamily="34" charset="0"/>
              </a:rPr>
              <a:t>Le Backend est une </a:t>
            </a:r>
            <a:r>
              <a:rPr lang="fr-FR" sz="1800" b="1" i="0" u="none" strike="noStrike" baseline="0" dirty="0">
                <a:solidFill>
                  <a:srgbClr val="000000"/>
                </a:solidFill>
                <a:latin typeface="Calibri" panose="020F0502020204030204" pitchFamily="34" charset="0"/>
              </a:rPr>
              <a:t>API centralisée </a:t>
            </a:r>
            <a:r>
              <a:rPr lang="fr-FR" sz="1800" b="0" i="0" u="none" strike="noStrike" baseline="0" dirty="0">
                <a:solidFill>
                  <a:srgbClr val="000000"/>
                </a:solidFill>
                <a:latin typeface="Calibri" panose="020F0502020204030204" pitchFamily="34" charset="0"/>
              </a:rPr>
              <a:t>répondant aux sollicitations des </a:t>
            </a:r>
            <a:r>
              <a:rPr lang="fr-FR" sz="1800" b="1" i="0" u="none" strike="noStrike" baseline="0" dirty="0">
                <a:solidFill>
                  <a:srgbClr val="000000"/>
                </a:solidFill>
                <a:latin typeface="Calibri" panose="020F0502020204030204" pitchFamily="34" charset="0"/>
              </a:rPr>
              <a:t>3 portails Web </a:t>
            </a:r>
            <a:r>
              <a:rPr lang="fr-FR" sz="1800" b="0" i="0" u="none" strike="noStrike" baseline="0" dirty="0">
                <a:solidFill>
                  <a:srgbClr val="000000"/>
                </a:solidFill>
                <a:latin typeface="Calibri" panose="020F0502020204030204" pitchFamily="34" charset="0"/>
              </a:rPr>
              <a:t>: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Front-Office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Back-Office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Front-Agent</a:t>
            </a:r>
          </a:p>
          <a:p>
            <a:pPr marL="285750" indent="-285750">
              <a:buFont typeface="Arial" panose="020B0604020202020204" pitchFamily="34" charset="0"/>
              <a:buChar char="•"/>
            </a:pPr>
            <a:endParaRPr lang="fr-FR" sz="1800" dirty="0">
              <a:solidFill>
                <a:srgbClr val="000000"/>
              </a:solidFill>
              <a:latin typeface="Calibri" panose="020F0502020204030204" pitchFamily="34" charset="0"/>
            </a:endParaRPr>
          </a:p>
          <a:p>
            <a:r>
              <a:rPr lang="fr-FR" sz="1800" b="1" i="0" u="none" strike="noStrike" baseline="0" dirty="0">
                <a:solidFill>
                  <a:srgbClr val="000000"/>
                </a:solidFill>
                <a:latin typeface="Calibri" panose="020F0502020204030204" pitchFamily="34" charset="0"/>
              </a:rPr>
              <a:t>Maven</a:t>
            </a:r>
            <a:r>
              <a:rPr lang="fr-FR" sz="1800" b="0" i="0" u="none" strike="noStrike" baseline="0" dirty="0">
                <a:solidFill>
                  <a:srgbClr val="000000"/>
                </a:solidFill>
                <a:latin typeface="Calibri" panose="020F0502020204030204" pitchFamily="34" charset="0"/>
              </a:rPr>
              <a:t> : outil permettant d'automatiser la gestion de projets Java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Compilation et déploiement des applications Java (JAR, WAR)</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Gestion des librairies requises par l'application</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Exécution des tests unitaires</a:t>
            </a:r>
          </a:p>
          <a:p>
            <a:endParaRPr lang="fr-FR" dirty="0"/>
          </a:p>
        </p:txBody>
      </p:sp>
    </p:spTree>
    <p:extLst>
      <p:ext uri="{BB962C8B-B14F-4D97-AF65-F5344CB8AC3E}">
        <p14:creationId xmlns:p14="http://schemas.microsoft.com/office/powerpoint/2010/main" val="621297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C690732-32A7-2817-6DAE-8EFE04D2A08E}"/>
              </a:ext>
            </a:extLst>
          </p:cNvPr>
          <p:cNvSpPr>
            <a:spLocks noGrp="1"/>
          </p:cNvSpPr>
          <p:nvPr>
            <p:ph type="ctrTitle"/>
          </p:nvPr>
        </p:nvSpPr>
        <p:spPr/>
        <p:txBody>
          <a:bodyPr/>
          <a:lstStyle/>
          <a:p>
            <a:r>
              <a:rPr lang="fr-FR" dirty="0"/>
              <a:t>Historique et présentation du groupe</a:t>
            </a:r>
          </a:p>
        </p:txBody>
      </p:sp>
      <p:pic>
        <p:nvPicPr>
          <p:cNvPr id="6" name="Image 5">
            <a:extLst>
              <a:ext uri="{FF2B5EF4-FFF2-40B4-BE49-F238E27FC236}">
                <a16:creationId xmlns:a16="http://schemas.microsoft.com/office/drawing/2014/main" id="{B77FB7A1-6860-7D51-9B52-8EAE0401B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05" y="5153763"/>
            <a:ext cx="1701165" cy="93980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D145742E-597F-2360-86AC-33A8A73D2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8088" y="5153963"/>
            <a:ext cx="1632099" cy="939600"/>
          </a:xfrm>
          <a:prstGeom prst="rect">
            <a:avLst/>
          </a:prstGeom>
        </p:spPr>
      </p:pic>
      <p:pic>
        <p:nvPicPr>
          <p:cNvPr id="8" name="Image 7">
            <a:extLst>
              <a:ext uri="{FF2B5EF4-FFF2-40B4-BE49-F238E27FC236}">
                <a16:creationId xmlns:a16="http://schemas.microsoft.com/office/drawing/2014/main" id="{55CCDC3E-80F7-B1CB-73EA-A207F8C00C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8630" y="3791285"/>
            <a:ext cx="2188856" cy="2973600"/>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68BEE0B8-A680-F9A6-16F9-E12A10BD56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8311" y="5152193"/>
            <a:ext cx="1354689" cy="939600"/>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F669B546-BDC8-E418-AB96-05AE4C58C4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3746" y="3791285"/>
            <a:ext cx="2124710" cy="2973705"/>
          </a:xfrm>
          <a:prstGeom prst="rect">
            <a:avLst/>
          </a:prstGeom>
        </p:spPr>
      </p:pic>
      <p:pic>
        <p:nvPicPr>
          <p:cNvPr id="11" name="Image 10" descr="Une image contenant carte&#10;&#10;Description générée automatiquement">
            <a:extLst>
              <a:ext uri="{FF2B5EF4-FFF2-40B4-BE49-F238E27FC236}">
                <a16:creationId xmlns:a16="http://schemas.microsoft.com/office/drawing/2014/main" id="{16784525-95F3-F6D6-6CDF-5C08ED1082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505" y="2957195"/>
            <a:ext cx="4883644" cy="2194998"/>
          </a:xfrm>
          <a:prstGeom prst="rect">
            <a:avLst/>
          </a:prstGeom>
        </p:spPr>
      </p:pic>
      <p:pic>
        <p:nvPicPr>
          <p:cNvPr id="12" name="Image 11" descr="Une image contenant texte&#10;&#10;Description générée automatiquement">
            <a:extLst>
              <a:ext uri="{FF2B5EF4-FFF2-40B4-BE49-F238E27FC236}">
                <a16:creationId xmlns:a16="http://schemas.microsoft.com/office/drawing/2014/main" id="{3DCA4619-7741-1A1A-AE2E-6217EC3424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8518" y="1305780"/>
            <a:ext cx="1537750" cy="448948"/>
          </a:xfrm>
          <a:prstGeom prst="rect">
            <a:avLst/>
          </a:prstGeom>
        </p:spPr>
      </p:pic>
      <p:sp>
        <p:nvSpPr>
          <p:cNvPr id="2" name="Espace réservé du texte 3">
            <a:extLst>
              <a:ext uri="{FF2B5EF4-FFF2-40B4-BE49-F238E27FC236}">
                <a16:creationId xmlns:a16="http://schemas.microsoft.com/office/drawing/2014/main" id="{D3587A4E-92F6-46B7-62B2-6CA0B0F0346D}"/>
              </a:ext>
            </a:extLst>
          </p:cNvPr>
          <p:cNvSpPr txBox="1">
            <a:spLocks/>
          </p:cNvSpPr>
          <p:nvPr/>
        </p:nvSpPr>
        <p:spPr>
          <a:xfrm>
            <a:off x="209836" y="1429493"/>
            <a:ext cx="2618206" cy="625606"/>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600" dirty="0"/>
              <a:t>1970 « Groupe Français d’Informatique » </a:t>
            </a:r>
            <a:r>
              <a:rPr lang="fr-FR" sz="1600" b="1" dirty="0"/>
              <a:t>Gfi</a:t>
            </a:r>
            <a:endParaRPr lang="fr-FR" sz="1600" dirty="0"/>
          </a:p>
        </p:txBody>
      </p:sp>
      <p:sp>
        <p:nvSpPr>
          <p:cNvPr id="5" name="Espace réservé du texte 3">
            <a:extLst>
              <a:ext uri="{FF2B5EF4-FFF2-40B4-BE49-F238E27FC236}">
                <a16:creationId xmlns:a16="http://schemas.microsoft.com/office/drawing/2014/main" id="{B4D3EEF3-20E8-8622-FF09-4FB73CF70E38}"/>
              </a:ext>
            </a:extLst>
          </p:cNvPr>
          <p:cNvSpPr txBox="1">
            <a:spLocks/>
          </p:cNvSpPr>
          <p:nvPr/>
        </p:nvSpPr>
        <p:spPr>
          <a:xfrm>
            <a:off x="5353050" y="1429493"/>
            <a:ext cx="4457700" cy="1167293"/>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pPr fontAlgn="base">
              <a:spcBef>
                <a:spcPts val="1500"/>
              </a:spcBef>
            </a:pPr>
            <a:r>
              <a:rPr lang="fr-FR" sz="1600" dirty="0">
                <a:effectLst/>
                <a:latin typeface="+mj-lt"/>
                <a:ea typeface="Times New Roman" panose="02020603050405020304" pitchFamily="18" charset="0"/>
                <a:cs typeface="Times New Roman" panose="02020603050405020304" pitchFamily="18" charset="0"/>
              </a:rPr>
              <a:t>En 2020, l’ESN internationale se rebaptise pour incarner son </a:t>
            </a:r>
            <a:r>
              <a:rPr lang="fr-FR" sz="1600" b="1" dirty="0">
                <a:effectLst/>
                <a:latin typeface="+mj-lt"/>
                <a:ea typeface="Times New Roman" panose="02020603050405020304" pitchFamily="18" charset="0"/>
                <a:cs typeface="Times New Roman" panose="02020603050405020304" pitchFamily="18" charset="0"/>
              </a:rPr>
              <a:t>ADN</a:t>
            </a:r>
            <a:r>
              <a:rPr lang="fr-FR" sz="1600" dirty="0">
                <a:effectLst/>
                <a:latin typeface="+mj-lt"/>
                <a:ea typeface="Times New Roman" panose="02020603050405020304" pitchFamily="18" charset="0"/>
                <a:cs typeface="Times New Roman" panose="02020603050405020304" pitchFamily="18" charset="0"/>
              </a:rPr>
              <a:t>, qui revendique </a:t>
            </a:r>
            <a:r>
              <a:rPr lang="fr-FR" sz="1600" b="1" dirty="0">
                <a:effectLst/>
                <a:latin typeface="+mj-lt"/>
                <a:ea typeface="Times New Roman" panose="02020603050405020304" pitchFamily="18" charset="0"/>
                <a:cs typeface="Times New Roman" panose="02020603050405020304" pitchFamily="18" charset="0"/>
              </a:rPr>
              <a:t>l’esprit d’entreprenariat</a:t>
            </a:r>
            <a:r>
              <a:rPr lang="fr-FR" sz="1600" dirty="0">
                <a:effectLst/>
                <a:latin typeface="+mj-lt"/>
                <a:ea typeface="Times New Roman" panose="02020603050405020304" pitchFamily="18" charset="0"/>
                <a:cs typeface="Times New Roman" panose="02020603050405020304" pitchFamily="18" charset="0"/>
              </a:rPr>
              <a:t>, une </a:t>
            </a:r>
            <a:r>
              <a:rPr lang="fr-FR" sz="1600" b="1" dirty="0">
                <a:effectLst/>
                <a:latin typeface="+mj-lt"/>
                <a:ea typeface="Times New Roman" panose="02020603050405020304" pitchFamily="18" charset="0"/>
                <a:cs typeface="Times New Roman" panose="02020603050405020304" pitchFamily="18" charset="0"/>
              </a:rPr>
              <a:t>ambition</a:t>
            </a:r>
            <a:r>
              <a:rPr lang="fr-FR" sz="1600" dirty="0">
                <a:effectLst/>
                <a:latin typeface="+mj-lt"/>
                <a:ea typeface="Times New Roman" panose="02020603050405020304" pitchFamily="18" charset="0"/>
                <a:cs typeface="Times New Roman" panose="02020603050405020304" pitchFamily="18" charset="0"/>
              </a:rPr>
              <a:t> et un </a:t>
            </a:r>
            <a:r>
              <a:rPr lang="fr-FR" sz="1600" b="1" dirty="0">
                <a:effectLst/>
                <a:latin typeface="+mj-lt"/>
                <a:ea typeface="Times New Roman" panose="02020603050405020304" pitchFamily="18" charset="0"/>
                <a:cs typeface="Times New Roman" panose="02020603050405020304" pitchFamily="18" charset="0"/>
              </a:rPr>
              <a:t>esprit de conquête</a:t>
            </a:r>
            <a:r>
              <a:rPr lang="fr-FR" sz="1600" dirty="0">
                <a:effectLst/>
                <a:latin typeface="+mj-lt"/>
                <a:ea typeface="Times New Roman" panose="02020603050405020304" pitchFamily="18" charset="0"/>
                <a:cs typeface="Times New Roman" panose="02020603050405020304" pitchFamily="18" charset="0"/>
              </a:rPr>
              <a:t>.</a:t>
            </a:r>
            <a:endParaRPr lang="fr-FR" sz="1600" dirty="0">
              <a:effectLst/>
              <a:latin typeface="+mj-lt"/>
              <a:ea typeface="Times New Roman" panose="02020603050405020304" pitchFamily="18" charset="0"/>
            </a:endParaRPr>
          </a:p>
        </p:txBody>
      </p:sp>
      <p:sp>
        <p:nvSpPr>
          <p:cNvPr id="14" name="Espace réservé du texte 3">
            <a:extLst>
              <a:ext uri="{FF2B5EF4-FFF2-40B4-BE49-F238E27FC236}">
                <a16:creationId xmlns:a16="http://schemas.microsoft.com/office/drawing/2014/main" id="{9A5B1ACA-4A87-72CE-5D6D-DB91DD140BFF}"/>
              </a:ext>
            </a:extLst>
          </p:cNvPr>
          <p:cNvSpPr txBox="1">
            <a:spLocks/>
          </p:cNvSpPr>
          <p:nvPr/>
        </p:nvSpPr>
        <p:spPr>
          <a:xfrm>
            <a:off x="5353050" y="2596786"/>
            <a:ext cx="4265097" cy="896450"/>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600" dirty="0"/>
              <a:t>Slogan : « </a:t>
            </a:r>
            <a:r>
              <a:rPr lang="fr-FR" sz="1600" b="1" dirty="0"/>
              <a:t>Positive digital flow </a:t>
            </a:r>
            <a:r>
              <a:rPr lang="fr-FR" sz="1600" dirty="0"/>
              <a:t>»  </a:t>
            </a:r>
            <a:r>
              <a:rPr lang="fr-FR" sz="1600" dirty="0">
                <a:sym typeface="Wingdings" panose="05000000000000000000" pitchFamily="2" charset="2"/>
              </a:rPr>
              <a:t> S</a:t>
            </a:r>
            <a:r>
              <a:rPr lang="fr-FR" sz="1600" dirty="0"/>
              <a:t>outenir la transformation digitale des entreprises. </a:t>
            </a:r>
          </a:p>
        </p:txBody>
      </p:sp>
      <p:sp>
        <p:nvSpPr>
          <p:cNvPr id="15" name="Flèche : droite 14">
            <a:extLst>
              <a:ext uri="{FF2B5EF4-FFF2-40B4-BE49-F238E27FC236}">
                <a16:creationId xmlns:a16="http://schemas.microsoft.com/office/drawing/2014/main" id="{CD7F4129-27E9-2D15-98E5-B2CE6D27A0B2}"/>
              </a:ext>
            </a:extLst>
          </p:cNvPr>
          <p:cNvSpPr/>
          <p:nvPr/>
        </p:nvSpPr>
        <p:spPr>
          <a:xfrm>
            <a:off x="3007151" y="1762300"/>
            <a:ext cx="1862679" cy="32051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09419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5D800-AB91-3A1F-7D69-079CBCC880A8}"/>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CEA23B34-31AF-849D-C75E-E001B49CC54F}"/>
              </a:ext>
            </a:extLst>
          </p:cNvPr>
          <p:cNvSpPr>
            <a:spLocks noGrp="1"/>
          </p:cNvSpPr>
          <p:nvPr>
            <p:ph type="body" sz="quarter" idx="14"/>
          </p:nvPr>
        </p:nvSpPr>
        <p:spPr>
          <a:xfrm>
            <a:off x="549473" y="1354474"/>
            <a:ext cx="8694148" cy="3878356"/>
          </a:xfrm>
        </p:spPr>
        <p:txBody>
          <a:bodyPr/>
          <a:lstStyle/>
          <a:p>
            <a:r>
              <a:rPr lang="fr-FR" dirty="0"/>
              <a:t>Le framework </a:t>
            </a:r>
            <a:r>
              <a:rPr lang="fr-FR" b="1" dirty="0"/>
              <a:t>SPRING</a:t>
            </a:r>
            <a:r>
              <a:rPr lang="fr-FR" dirty="0"/>
              <a:t> et son module </a:t>
            </a:r>
            <a:r>
              <a:rPr lang="fr-FR" b="1" dirty="0"/>
              <a:t>Spring Boot </a:t>
            </a:r>
          </a:p>
          <a:p>
            <a:endParaRPr lang="fr-FR" b="1" dirty="0"/>
          </a:p>
          <a:p>
            <a:r>
              <a:rPr lang="fr-FR" dirty="0"/>
              <a:t>• </a:t>
            </a:r>
            <a:r>
              <a:rPr lang="fr-FR" b="1" dirty="0"/>
              <a:t>Spring Data REST </a:t>
            </a:r>
            <a:r>
              <a:rPr lang="fr-FR" dirty="0"/>
              <a:t>afin d’obtenir une API REST qui fournira des services web grâce à des requêtes HTTPS (GET, POST, …).</a:t>
            </a:r>
          </a:p>
          <a:p>
            <a:endParaRPr lang="fr-FR" dirty="0"/>
          </a:p>
          <a:p>
            <a:r>
              <a:rPr lang="fr-FR" dirty="0"/>
              <a:t>• </a:t>
            </a:r>
            <a:r>
              <a:rPr lang="fr-FR" b="1" dirty="0"/>
              <a:t>Spring Data jpa </a:t>
            </a:r>
            <a:r>
              <a:rPr lang="fr-FR" dirty="0"/>
              <a:t>qui permet d’améliorer les couches d'accès aux données basées sur JPA.</a:t>
            </a:r>
          </a:p>
          <a:p>
            <a:endParaRPr lang="fr-FR" dirty="0"/>
          </a:p>
          <a:p>
            <a:r>
              <a:rPr lang="fr-FR" dirty="0"/>
              <a:t>• </a:t>
            </a:r>
            <a:r>
              <a:rPr lang="fr-FR" b="1" dirty="0"/>
              <a:t>Spring MVC </a:t>
            </a:r>
            <a:r>
              <a:rPr lang="fr-FR" dirty="0"/>
              <a:t>architecture de type MVC pour développer une application Web flexible et faiblement couplée.</a:t>
            </a:r>
          </a:p>
          <a:p>
            <a:endParaRPr lang="fr-FR" dirty="0"/>
          </a:p>
          <a:p>
            <a:r>
              <a:rPr lang="fr-FR" dirty="0"/>
              <a:t>• </a:t>
            </a:r>
            <a:r>
              <a:rPr lang="fr-FR" b="1" dirty="0"/>
              <a:t>Spring Security </a:t>
            </a:r>
            <a:r>
              <a:rPr lang="fr-FR" dirty="0"/>
              <a:t>pour l'authentification et le contrôle d'accès afin de sécuriser l’application. Il est configuré avec Keycloak via un adaptateur client. </a:t>
            </a:r>
          </a:p>
        </p:txBody>
      </p:sp>
    </p:spTree>
    <p:extLst>
      <p:ext uri="{BB962C8B-B14F-4D97-AF65-F5344CB8AC3E}">
        <p14:creationId xmlns:p14="http://schemas.microsoft.com/office/powerpoint/2010/main" val="1967034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8FD35F-2E36-0E50-AAE6-8C961958D027}"/>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9A5C8868-8C7B-51C0-F193-A61BF4B5D94C}"/>
              </a:ext>
            </a:extLst>
          </p:cNvPr>
          <p:cNvSpPr>
            <a:spLocks noGrp="1"/>
          </p:cNvSpPr>
          <p:nvPr>
            <p:ph type="body" sz="quarter" idx="14"/>
          </p:nvPr>
        </p:nvSpPr>
        <p:spPr>
          <a:xfrm>
            <a:off x="549473" y="1398924"/>
            <a:ext cx="4530528" cy="5158963"/>
          </a:xfrm>
        </p:spPr>
        <p:txBody>
          <a:bodyPr/>
          <a:lstStyle/>
          <a:p>
            <a:r>
              <a:rPr lang="fr-FR" b="1" dirty="0"/>
              <a:t>Plusieurs couches : </a:t>
            </a:r>
            <a:r>
              <a:rPr lang="fr-FR" dirty="0"/>
              <a:t>responsabilité unique, couplage faible et cohésion forte.</a:t>
            </a:r>
          </a:p>
          <a:p>
            <a:r>
              <a:rPr lang="fr-FR" dirty="0"/>
              <a:t>Chaque couche à un rôle et intègre le </a:t>
            </a:r>
            <a:r>
              <a:rPr lang="fr-FR" b="1" dirty="0"/>
              <a:t>Design Pattern MVC </a:t>
            </a:r>
            <a:r>
              <a:rPr lang="fr-FR" dirty="0"/>
              <a:t>:</a:t>
            </a:r>
          </a:p>
          <a:p>
            <a:r>
              <a:rPr lang="fr-FR" dirty="0"/>
              <a:t>• </a:t>
            </a:r>
            <a:r>
              <a:rPr lang="fr-FR" b="1" dirty="0"/>
              <a:t>Le Modèle : </a:t>
            </a:r>
            <a:r>
              <a:rPr lang="fr-FR" dirty="0"/>
              <a:t>implémentation des objets métiers manipulés par les autres couches.</a:t>
            </a:r>
          </a:p>
          <a:p>
            <a:r>
              <a:rPr lang="fr-FR" dirty="0"/>
              <a:t>• </a:t>
            </a:r>
            <a:r>
              <a:rPr lang="fr-FR" b="1" dirty="0"/>
              <a:t>La Vue : </a:t>
            </a:r>
            <a:r>
              <a:rPr lang="fr-FR" dirty="0"/>
              <a:t>affiche les informations au niveau du client (front Angular).</a:t>
            </a:r>
          </a:p>
          <a:p>
            <a:r>
              <a:rPr lang="fr-FR" dirty="0"/>
              <a:t>• </a:t>
            </a:r>
            <a:r>
              <a:rPr lang="fr-FR" b="1" dirty="0"/>
              <a:t>Le Contrôleur : </a:t>
            </a:r>
            <a:r>
              <a:rPr lang="fr-FR" dirty="0"/>
              <a:t>interactions entre l’utilisateur et le système. Dans le cadre d’une application Web, les interactions avec le serveur correspondent aux requêtes HTTP émises par le navigateur client.</a:t>
            </a:r>
          </a:p>
          <a:p>
            <a:r>
              <a:rPr lang="fr-FR" dirty="0"/>
              <a:t>• </a:t>
            </a:r>
            <a:r>
              <a:rPr lang="fr-FR" b="1" dirty="0"/>
              <a:t>La couche Service :</a:t>
            </a:r>
            <a:r>
              <a:rPr lang="fr-FR" dirty="0"/>
              <a:t> implémente des traitements métiers spécifiques à l’application Hub.</a:t>
            </a:r>
          </a:p>
          <a:p>
            <a:r>
              <a:rPr lang="fr-FR" dirty="0"/>
              <a:t>• </a:t>
            </a:r>
            <a:r>
              <a:rPr lang="fr-FR" b="1" dirty="0"/>
              <a:t>La couche Repository : </a:t>
            </a:r>
            <a:r>
              <a:rPr lang="fr-FR" dirty="0"/>
              <a:t> traite les interactions avec la BDD.</a:t>
            </a:r>
          </a:p>
        </p:txBody>
      </p:sp>
      <p:pic>
        <p:nvPicPr>
          <p:cNvPr id="5" name="Image 4">
            <a:extLst>
              <a:ext uri="{FF2B5EF4-FFF2-40B4-BE49-F238E27FC236}">
                <a16:creationId xmlns:a16="http://schemas.microsoft.com/office/drawing/2014/main" id="{85C0AD8F-E09C-108C-E096-F52FC7DFA134}"/>
              </a:ext>
            </a:extLst>
          </p:cNvPr>
          <p:cNvPicPr>
            <a:picLocks noChangeAspect="1"/>
          </p:cNvPicPr>
          <p:nvPr/>
        </p:nvPicPr>
        <p:blipFill>
          <a:blip r:embed="rId2"/>
          <a:stretch>
            <a:fillRect/>
          </a:stretch>
        </p:blipFill>
        <p:spPr>
          <a:xfrm>
            <a:off x="5225845" y="2064364"/>
            <a:ext cx="4680155" cy="3618271"/>
          </a:xfrm>
          <a:prstGeom prst="rect">
            <a:avLst/>
          </a:prstGeom>
        </p:spPr>
      </p:pic>
    </p:spTree>
    <p:extLst>
      <p:ext uri="{BB962C8B-B14F-4D97-AF65-F5344CB8AC3E}">
        <p14:creationId xmlns:p14="http://schemas.microsoft.com/office/powerpoint/2010/main" val="2499139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E2348-4B5D-FBBA-8349-F7A6EC028CF8}"/>
              </a:ext>
            </a:extLst>
          </p:cNvPr>
          <p:cNvSpPr>
            <a:spLocks noGrp="1"/>
          </p:cNvSpPr>
          <p:nvPr>
            <p:ph type="ctrTitle"/>
          </p:nvPr>
        </p:nvSpPr>
        <p:spPr/>
        <p:txBody>
          <a:bodyPr/>
          <a:lstStyle/>
          <a:p>
            <a:r>
              <a:rPr lang="fr-FR" dirty="0"/>
              <a:t>Architecture en packages</a:t>
            </a:r>
          </a:p>
        </p:txBody>
      </p:sp>
      <p:sp>
        <p:nvSpPr>
          <p:cNvPr id="3" name="Espace réservé du texte 2">
            <a:extLst>
              <a:ext uri="{FF2B5EF4-FFF2-40B4-BE49-F238E27FC236}">
                <a16:creationId xmlns:a16="http://schemas.microsoft.com/office/drawing/2014/main" id="{14E42B6A-85C2-28F9-32B0-A58E6FA454E6}"/>
              </a:ext>
            </a:extLst>
          </p:cNvPr>
          <p:cNvSpPr>
            <a:spLocks noGrp="1"/>
          </p:cNvSpPr>
          <p:nvPr>
            <p:ph type="body" sz="quarter" idx="14"/>
          </p:nvPr>
        </p:nvSpPr>
        <p:spPr>
          <a:xfrm>
            <a:off x="155773" y="1265574"/>
            <a:ext cx="6435527" cy="5180315"/>
          </a:xfrm>
        </p:spPr>
        <p:txBody>
          <a:bodyPr/>
          <a:lstStyle/>
          <a:p>
            <a:r>
              <a:rPr lang="fr-FR" sz="1800" b="1" i="0" u="none" strike="noStrike" baseline="0" dirty="0">
                <a:solidFill>
                  <a:srgbClr val="000000"/>
                </a:solidFill>
                <a:latin typeface="Calibri" panose="020F0502020204030204" pitchFamily="34" charset="0"/>
              </a:rPr>
              <a:t>config : </a:t>
            </a:r>
            <a:r>
              <a:rPr lang="fr-FR" sz="1800" i="0" u="none" strike="noStrike" baseline="0" dirty="0">
                <a:solidFill>
                  <a:srgbClr val="000000"/>
                </a:solidFill>
                <a:latin typeface="Calibri" panose="020F0502020204030204" pitchFamily="34" charset="0"/>
              </a:rPr>
              <a:t>C</a:t>
            </a:r>
            <a:r>
              <a:rPr lang="fr-FR" sz="1800" b="0" i="0" u="none" strike="noStrike" baseline="0" dirty="0">
                <a:solidFill>
                  <a:srgbClr val="000000"/>
                </a:solidFill>
                <a:latin typeface="Calibri" panose="020F0502020204030204" pitchFamily="34" charset="0"/>
              </a:rPr>
              <a:t>lients Elasticsearch, progos et </a:t>
            </a:r>
            <a:r>
              <a:rPr lang="fr-FR" sz="1800" b="0" i="0" u="none" strike="noStrike" baseline="0" dirty="0" err="1">
                <a:solidFill>
                  <a:srgbClr val="000000"/>
                </a:solidFill>
                <a:latin typeface="Calibri" panose="020F0502020204030204" pitchFamily="34" charset="0"/>
              </a:rPr>
              <a:t>WebMvcConfig</a:t>
            </a:r>
            <a:r>
              <a:rPr lang="fr-FR" sz="1800" b="0" i="0" u="none" strike="noStrike" baseline="0" dirty="0">
                <a:solidFill>
                  <a:srgbClr val="000000"/>
                </a:solidFill>
                <a:latin typeface="Calibri" panose="020F0502020204030204" pitchFamily="34" charset="0"/>
              </a:rPr>
              <a:t>. </a:t>
            </a:r>
          </a:p>
          <a:p>
            <a:r>
              <a:rPr lang="fr-FR" sz="1800" b="1" i="0" u="none" strike="noStrike" baseline="0" dirty="0">
                <a:solidFill>
                  <a:srgbClr val="000000"/>
                </a:solidFill>
                <a:latin typeface="Calibri" panose="020F0502020204030204" pitchFamily="34" charset="0"/>
              </a:rPr>
              <a:t>constant : </a:t>
            </a:r>
            <a:r>
              <a:rPr lang="fr-FR" sz="1800" b="0" i="0" u="none" strike="noStrike" baseline="0" dirty="0">
                <a:solidFill>
                  <a:srgbClr val="000000"/>
                </a:solidFill>
                <a:latin typeface="Calibri" panose="020F0502020204030204" pitchFamily="34" charset="0"/>
              </a:rPr>
              <a:t>Gestion des autorisations d’accès des différents </a:t>
            </a:r>
            <a:r>
              <a:rPr lang="fr-FR" sz="1800" b="0" i="0" u="none" strike="noStrike" baseline="0" dirty="0" err="1">
                <a:solidFill>
                  <a:srgbClr val="000000"/>
                </a:solidFill>
                <a:latin typeface="Calibri" panose="020F0502020204030204" pitchFamily="34" charset="0"/>
              </a:rPr>
              <a:t>Endpoints</a:t>
            </a:r>
            <a:r>
              <a:rPr lang="fr-FR" sz="1800" b="0" i="0" u="none" strike="noStrike" baseline="0" dirty="0">
                <a:solidFill>
                  <a:srgbClr val="000000"/>
                </a:solidFill>
                <a:latin typeface="Calibri" panose="020F0502020204030204" pitchFamily="34" charset="0"/>
              </a:rPr>
              <a:t> suivant le rôle de l’utilisateur. </a:t>
            </a:r>
          </a:p>
          <a:p>
            <a:r>
              <a:rPr lang="fr-FR" sz="1800" b="1" i="0" u="none" strike="noStrike" baseline="0" dirty="0" err="1">
                <a:solidFill>
                  <a:srgbClr val="000000"/>
                </a:solidFill>
                <a:latin typeface="Calibri" panose="020F0502020204030204" pitchFamily="34" charset="0"/>
              </a:rPr>
              <a:t>controller</a:t>
            </a:r>
            <a:r>
              <a:rPr lang="fr-FR" sz="1800" b="1" i="0" u="none" strike="noStrike" baseline="0" dirty="0">
                <a:solidFill>
                  <a:srgbClr val="000000"/>
                </a:solidFill>
                <a:latin typeface="Calibri" panose="020F0502020204030204" pitchFamily="34" charset="0"/>
              </a:rPr>
              <a:t> : </a:t>
            </a:r>
            <a:r>
              <a:rPr lang="fr-FR" sz="1800" b="0" i="0" u="none" strike="noStrike" baseline="0" dirty="0">
                <a:solidFill>
                  <a:srgbClr val="000000"/>
                </a:solidFill>
                <a:latin typeface="Calibri" panose="020F0502020204030204" pitchFamily="34" charset="0"/>
              </a:rPr>
              <a:t>Retourne une réponse avec l’aide du Model en exposant des Endpoints afin que l’IHM puisse recevoir un service à travers des requêtes http.</a:t>
            </a:r>
          </a:p>
          <a:p>
            <a:r>
              <a:rPr lang="fr-FR" sz="1800" b="1" i="0" u="none" strike="noStrike" baseline="0" dirty="0" err="1">
                <a:solidFill>
                  <a:srgbClr val="000000"/>
                </a:solidFill>
                <a:latin typeface="Calibri" panose="020F0502020204030204" pitchFamily="34" charset="0"/>
              </a:rPr>
              <a:t>domain</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Il rassemble des classes par domaine comme les énumérations, les </a:t>
            </a:r>
            <a:r>
              <a:rPr lang="fr-FR" sz="1800" b="0" i="0" u="none" strike="noStrike" baseline="0" dirty="0" err="1">
                <a:solidFill>
                  <a:srgbClr val="000000"/>
                </a:solidFill>
                <a:latin typeface="Calibri" panose="020F0502020204030204" pitchFamily="34" charset="0"/>
              </a:rPr>
              <a:t>Jsons</a:t>
            </a:r>
            <a:r>
              <a:rPr lang="fr-FR" sz="1800" b="0" i="0" u="none" strike="noStrike" baseline="0" dirty="0">
                <a:solidFill>
                  <a:srgbClr val="000000"/>
                </a:solidFill>
                <a:latin typeface="Calibri" panose="020F0502020204030204" pitchFamily="34" charset="0"/>
              </a:rPr>
              <a:t>, les XML, les emails.</a:t>
            </a:r>
          </a:p>
          <a:p>
            <a:r>
              <a:rPr lang="fr-FR" sz="1800" b="1" i="0" u="none" strike="noStrike" baseline="0" dirty="0">
                <a:solidFill>
                  <a:srgbClr val="000000"/>
                </a:solidFill>
                <a:latin typeface="Calibri" panose="020F0502020204030204" pitchFamily="34" charset="0"/>
              </a:rPr>
              <a:t>entity : </a:t>
            </a:r>
            <a:r>
              <a:rPr lang="fr-FR" sz="1800" b="0" i="0" u="none" strike="noStrike" baseline="0" dirty="0">
                <a:solidFill>
                  <a:srgbClr val="000000"/>
                </a:solidFill>
                <a:latin typeface="Calibri" panose="020F0502020204030204" pitchFamily="34" charset="0"/>
              </a:rPr>
              <a:t>Les entités, DTO et les </a:t>
            </a:r>
            <a:r>
              <a:rPr lang="fr-FR" sz="1800" b="0" i="0" u="none" strike="noStrike" baseline="0" dirty="0" err="1">
                <a:solidFill>
                  <a:srgbClr val="000000"/>
                </a:solidFill>
                <a:latin typeface="Calibri" panose="020F0502020204030204" pitchFamily="34" charset="0"/>
              </a:rPr>
              <a:t>mappers</a:t>
            </a:r>
            <a:r>
              <a:rPr lang="fr-FR" sz="1800" dirty="0">
                <a:solidFill>
                  <a:srgbClr val="000000"/>
                </a:solidFill>
                <a:latin typeface="Calibri" panose="020F0502020204030204" pitchFamily="34" charset="0"/>
              </a:rPr>
              <a:t>.</a:t>
            </a:r>
            <a:endParaRPr lang="fr-FR" sz="1800" b="0" i="0" u="none" strike="noStrike" baseline="0" dirty="0">
              <a:solidFill>
                <a:srgbClr val="000000"/>
              </a:solidFill>
              <a:latin typeface="Calibri" panose="020F0502020204030204" pitchFamily="34" charset="0"/>
            </a:endParaRPr>
          </a:p>
          <a:p>
            <a:r>
              <a:rPr lang="fr-FR" sz="1800" b="1" i="0" u="none" strike="noStrike" baseline="0" dirty="0">
                <a:solidFill>
                  <a:srgbClr val="000000"/>
                </a:solidFill>
                <a:latin typeface="Calibri" panose="020F0502020204030204" pitchFamily="34" charset="0"/>
              </a:rPr>
              <a:t>exception </a:t>
            </a:r>
            <a:r>
              <a:rPr lang="fr-FR" sz="1800" b="0" i="0" u="none" strike="noStrike" baseline="0" dirty="0">
                <a:solidFill>
                  <a:srgbClr val="000000"/>
                </a:solidFill>
                <a:latin typeface="Calibri" panose="020F0502020204030204" pitchFamily="34" charset="0"/>
              </a:rPr>
              <a:t>: Classes pour les exceptions.</a:t>
            </a:r>
          </a:p>
          <a:p>
            <a:r>
              <a:rPr lang="fr-FR" sz="1800" b="1" i="0" u="none" strike="noStrike" baseline="0" dirty="0" err="1">
                <a:solidFill>
                  <a:srgbClr val="000000"/>
                </a:solidFill>
                <a:latin typeface="Calibri" panose="020F0502020204030204" pitchFamily="34" charset="0"/>
              </a:rPr>
              <a:t>gda</a:t>
            </a:r>
            <a:r>
              <a:rPr lang="fr-FR" sz="1800" b="1" i="0" u="none" strike="noStrike" baseline="0" dirty="0">
                <a:solidFill>
                  <a:srgbClr val="000000"/>
                </a:solidFill>
                <a:latin typeface="Calibri" panose="020F0502020204030204" pitchFamily="34" charset="0"/>
              </a:rPr>
              <a:t> : </a:t>
            </a:r>
            <a:r>
              <a:rPr lang="fr-FR" sz="1800" i="0" u="none" strike="noStrike" baseline="0" dirty="0">
                <a:solidFill>
                  <a:srgbClr val="000000"/>
                </a:solidFill>
                <a:latin typeface="Calibri" panose="020F0502020204030204" pitchFamily="34" charset="0"/>
              </a:rPr>
              <a:t>API</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Grand Angle (données relatif aux paiements).</a:t>
            </a:r>
          </a:p>
          <a:p>
            <a:r>
              <a:rPr lang="fr-FR" sz="1800" b="1" i="0" u="none" strike="noStrike" baseline="0" dirty="0" err="1">
                <a:solidFill>
                  <a:srgbClr val="000000"/>
                </a:solidFill>
                <a:latin typeface="Calibri" panose="020F0502020204030204" pitchFamily="34" charset="0"/>
              </a:rPr>
              <a:t>logging</a:t>
            </a:r>
            <a:r>
              <a:rPr lang="fr-FR" sz="1800" b="1" i="0" u="none" strike="noStrike" baseline="0" dirty="0">
                <a:solidFill>
                  <a:srgbClr val="000000"/>
                </a:solidFill>
                <a:latin typeface="Calibri" panose="020F0502020204030204" pitchFamily="34" charset="0"/>
              </a:rPr>
              <a:t> : </a:t>
            </a:r>
            <a:r>
              <a:rPr lang="fr-FR" sz="1800" b="0" i="0" u="none" strike="noStrike" baseline="0" dirty="0">
                <a:solidFill>
                  <a:srgbClr val="000000"/>
                </a:solidFill>
                <a:latin typeface="Calibri" panose="020F0502020204030204" pitchFamily="34" charset="0"/>
              </a:rPr>
              <a:t>Loger avec log4j2 toutes les actions REST effectuées par un utilisateur.</a:t>
            </a:r>
          </a:p>
          <a:p>
            <a:r>
              <a:rPr lang="fr-FR" sz="1800" b="1" i="0" u="none" strike="noStrike" baseline="0" dirty="0">
                <a:solidFill>
                  <a:srgbClr val="000000"/>
                </a:solidFill>
                <a:latin typeface="Calibri" panose="020F0502020204030204" pitchFamily="34" charset="0"/>
              </a:rPr>
              <a:t>progos : </a:t>
            </a:r>
            <a:r>
              <a:rPr lang="fr-FR" sz="1800" b="0" i="0" u="none" strike="noStrike" baseline="0" dirty="0">
                <a:solidFill>
                  <a:srgbClr val="000000"/>
                </a:solidFill>
                <a:latin typeface="Calibri" panose="020F0502020204030204" pitchFamily="34" charset="0"/>
              </a:rPr>
              <a:t>API progos (dossiers de subventions).</a:t>
            </a:r>
          </a:p>
        </p:txBody>
      </p:sp>
      <p:pic>
        <p:nvPicPr>
          <p:cNvPr id="5" name="Image 4">
            <a:extLst>
              <a:ext uri="{FF2B5EF4-FFF2-40B4-BE49-F238E27FC236}">
                <a16:creationId xmlns:a16="http://schemas.microsoft.com/office/drawing/2014/main" id="{B3CC8D76-69E1-BB82-C643-79D77E97B74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59386" y="1416612"/>
            <a:ext cx="3446614" cy="4726039"/>
          </a:xfrm>
          <a:prstGeom prst="rect">
            <a:avLst/>
          </a:prstGeom>
        </p:spPr>
      </p:pic>
    </p:spTree>
    <p:extLst>
      <p:ext uri="{BB962C8B-B14F-4D97-AF65-F5344CB8AC3E}">
        <p14:creationId xmlns:p14="http://schemas.microsoft.com/office/powerpoint/2010/main" val="1323257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98B745-71D9-1C0C-8676-E95AEB1BE7B3}"/>
              </a:ext>
            </a:extLst>
          </p:cNvPr>
          <p:cNvSpPr>
            <a:spLocks noGrp="1"/>
          </p:cNvSpPr>
          <p:nvPr>
            <p:ph type="ctrTitle"/>
          </p:nvPr>
        </p:nvSpPr>
        <p:spPr/>
        <p:txBody>
          <a:bodyPr/>
          <a:lstStyle/>
          <a:p>
            <a:r>
              <a:rPr lang="fr-FR" dirty="0"/>
              <a:t>Architecture en packages</a:t>
            </a:r>
          </a:p>
        </p:txBody>
      </p:sp>
      <p:sp>
        <p:nvSpPr>
          <p:cNvPr id="3" name="Espace réservé du texte 2">
            <a:extLst>
              <a:ext uri="{FF2B5EF4-FFF2-40B4-BE49-F238E27FC236}">
                <a16:creationId xmlns:a16="http://schemas.microsoft.com/office/drawing/2014/main" id="{626517E6-926B-8AB9-6661-81E65989DE13}"/>
              </a:ext>
            </a:extLst>
          </p:cNvPr>
          <p:cNvSpPr>
            <a:spLocks noGrp="1"/>
          </p:cNvSpPr>
          <p:nvPr>
            <p:ph type="body" sz="quarter" idx="14"/>
          </p:nvPr>
        </p:nvSpPr>
        <p:spPr>
          <a:xfrm>
            <a:off x="549473" y="1989474"/>
            <a:ext cx="5222677" cy="2296705"/>
          </a:xfrm>
        </p:spPr>
        <p:txBody>
          <a:bodyPr/>
          <a:lstStyle/>
          <a:p>
            <a:r>
              <a:rPr lang="fr-FR" sz="1600" b="1" i="0" u="none" strike="noStrike" baseline="0" dirty="0" err="1">
                <a:solidFill>
                  <a:srgbClr val="000000"/>
                </a:solidFill>
                <a:latin typeface="Calibri" panose="020F0502020204030204" pitchFamily="34" charset="0"/>
              </a:rPr>
              <a:t>property</a:t>
            </a:r>
            <a:r>
              <a:rPr lang="fr-FR" sz="1600" b="1" i="0" u="none" strike="noStrike" baseline="0" dirty="0">
                <a:solidFill>
                  <a:srgbClr val="000000"/>
                </a:solidFill>
                <a:latin typeface="Calibri" panose="020F0502020204030204" pitchFamily="34" charset="0"/>
              </a:rPr>
              <a:t> : </a:t>
            </a:r>
            <a:r>
              <a:rPr lang="fr-FR" sz="1600" b="0" i="0" u="none" strike="noStrike" baseline="0" dirty="0">
                <a:solidFill>
                  <a:srgbClr val="000000"/>
                </a:solidFill>
                <a:latin typeface="Calibri" panose="020F0502020204030204" pitchFamily="34" charset="0"/>
              </a:rPr>
              <a:t>Configuration externalisée.</a:t>
            </a:r>
          </a:p>
          <a:p>
            <a:r>
              <a:rPr lang="fr-FR" sz="1600" b="1" i="0" u="none" strike="noStrike" baseline="0" dirty="0">
                <a:solidFill>
                  <a:srgbClr val="000000"/>
                </a:solidFill>
                <a:latin typeface="Calibri" panose="020F0502020204030204" pitchFamily="34" charset="0"/>
              </a:rPr>
              <a:t>repository : </a:t>
            </a:r>
            <a:r>
              <a:rPr lang="fr-FR" sz="1600" b="0" i="0" u="none" strike="noStrike" baseline="0" dirty="0">
                <a:solidFill>
                  <a:srgbClr val="000000"/>
                </a:solidFill>
                <a:latin typeface="Calibri" panose="020F0502020204030204" pitchFamily="34" charset="0"/>
              </a:rPr>
              <a:t>Implémente soit l’interface « CrudRepository » pour la BDD relationnelle, soit l’interface « ElasticsearchRepository » pour la BDD no SQL. </a:t>
            </a:r>
          </a:p>
          <a:p>
            <a:r>
              <a:rPr lang="fr-FR" sz="1600" b="1" i="0" u="none" strike="noStrike" baseline="0" dirty="0">
                <a:solidFill>
                  <a:srgbClr val="000000"/>
                </a:solidFill>
                <a:latin typeface="Calibri" panose="020F0502020204030204" pitchFamily="34" charset="0"/>
              </a:rPr>
              <a:t>Service : </a:t>
            </a:r>
            <a:r>
              <a:rPr lang="fr-FR" sz="1600" b="0" i="0" u="none" strike="noStrike" baseline="0" dirty="0">
                <a:solidFill>
                  <a:srgbClr val="000000"/>
                </a:solidFill>
                <a:latin typeface="Calibri" panose="020F0502020204030204" pitchFamily="34" charset="0"/>
              </a:rPr>
              <a:t>Les Interfaces et leurs implémentations pour les traitements métiers spécifiques à l’application.</a:t>
            </a:r>
          </a:p>
          <a:p>
            <a:r>
              <a:rPr lang="fr-FR" sz="1600" b="1" i="0" u="none" strike="noStrike" baseline="0" dirty="0" err="1">
                <a:solidFill>
                  <a:srgbClr val="000000"/>
                </a:solidFill>
                <a:latin typeface="Calibri" panose="020F0502020204030204" pitchFamily="34" charset="0"/>
              </a:rPr>
              <a:t>util</a:t>
            </a:r>
            <a:r>
              <a:rPr lang="fr-FR" sz="1600" b="1" i="0" u="none" strike="noStrike" baseline="0" dirty="0">
                <a:solidFill>
                  <a:srgbClr val="000000"/>
                </a:solidFill>
                <a:latin typeface="Calibri" panose="020F0502020204030204" pitchFamily="34" charset="0"/>
              </a:rPr>
              <a:t> : </a:t>
            </a:r>
            <a:r>
              <a:rPr lang="fr-FR" sz="1600" b="0" i="0" u="none" strike="noStrike" baseline="0" dirty="0">
                <a:solidFill>
                  <a:srgbClr val="000000"/>
                </a:solidFill>
                <a:latin typeface="Calibri" panose="020F0502020204030204" pitchFamily="34" charset="0"/>
              </a:rPr>
              <a:t>Les classes pour filtrer, classer et gérer les dates. </a:t>
            </a:r>
            <a:endParaRPr lang="fr-FR" dirty="0"/>
          </a:p>
        </p:txBody>
      </p:sp>
      <p:pic>
        <p:nvPicPr>
          <p:cNvPr id="4" name="Image 3">
            <a:extLst>
              <a:ext uri="{FF2B5EF4-FFF2-40B4-BE49-F238E27FC236}">
                <a16:creationId xmlns:a16="http://schemas.microsoft.com/office/drawing/2014/main" id="{A35E8215-AB3B-0295-020F-36487655A045}"/>
              </a:ext>
            </a:extLst>
          </p:cNvPr>
          <p:cNvPicPr>
            <a:picLocks noChangeAspect="1"/>
          </p:cNvPicPr>
          <p:nvPr/>
        </p:nvPicPr>
        <p:blipFill>
          <a:blip r:embed="rId2"/>
          <a:stretch>
            <a:fillRect/>
          </a:stretch>
        </p:blipFill>
        <p:spPr>
          <a:xfrm>
            <a:off x="6450731" y="1416612"/>
            <a:ext cx="3446614" cy="4726039"/>
          </a:xfrm>
          <a:prstGeom prst="rect">
            <a:avLst/>
          </a:prstGeom>
        </p:spPr>
      </p:pic>
    </p:spTree>
    <p:extLst>
      <p:ext uri="{BB962C8B-B14F-4D97-AF65-F5344CB8AC3E}">
        <p14:creationId xmlns:p14="http://schemas.microsoft.com/office/powerpoint/2010/main" val="1790706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C72F12-8653-56C5-9755-34FAB776E84B}"/>
              </a:ext>
            </a:extLst>
          </p:cNvPr>
          <p:cNvSpPr>
            <a:spLocks noGrp="1"/>
          </p:cNvSpPr>
          <p:nvPr>
            <p:ph type="ctrTitle"/>
          </p:nvPr>
        </p:nvSpPr>
        <p:spPr/>
        <p:txBody>
          <a:bodyPr/>
          <a:lstStyle/>
          <a:p>
            <a:r>
              <a:rPr lang="fr-FR" dirty="0"/>
              <a:t>Front Back-Office</a:t>
            </a:r>
          </a:p>
        </p:txBody>
      </p:sp>
      <p:sp>
        <p:nvSpPr>
          <p:cNvPr id="3" name="Espace réservé du texte 2">
            <a:extLst>
              <a:ext uri="{FF2B5EF4-FFF2-40B4-BE49-F238E27FC236}">
                <a16:creationId xmlns:a16="http://schemas.microsoft.com/office/drawing/2014/main" id="{5AFA7C2F-43E5-6FBA-A22D-C2EE384A4DFA}"/>
              </a:ext>
            </a:extLst>
          </p:cNvPr>
          <p:cNvSpPr>
            <a:spLocks noGrp="1"/>
          </p:cNvSpPr>
          <p:nvPr>
            <p:ph type="body" sz="quarter" idx="14"/>
          </p:nvPr>
        </p:nvSpPr>
        <p:spPr>
          <a:xfrm>
            <a:off x="549473" y="1360824"/>
            <a:ext cx="8694148" cy="5280150"/>
          </a:xfrm>
        </p:spPr>
        <p:txBody>
          <a:bodyPr/>
          <a:lstStyle/>
          <a:p>
            <a:r>
              <a:rPr lang="fr-FR" sz="1800" dirty="0">
                <a:solidFill>
                  <a:srgbClr val="000000"/>
                </a:solidFill>
                <a:latin typeface="Calibri" panose="020F0502020204030204" pitchFamily="34" charset="0"/>
              </a:rPr>
              <a:t>R</a:t>
            </a:r>
            <a:r>
              <a:rPr lang="fr-FR" sz="1800" b="0" i="0" u="none" strike="noStrike" baseline="0" dirty="0">
                <a:solidFill>
                  <a:srgbClr val="000000"/>
                </a:solidFill>
                <a:latin typeface="Calibri" panose="020F0502020204030204" pitchFamily="34" charset="0"/>
              </a:rPr>
              <a:t>éalisé avec </a:t>
            </a:r>
            <a:r>
              <a:rPr lang="fr-FR" sz="1800" b="1" i="0" u="none" strike="noStrike" baseline="0" dirty="0">
                <a:solidFill>
                  <a:srgbClr val="000000"/>
                </a:solidFill>
                <a:latin typeface="Calibri" panose="020F0502020204030204" pitchFamily="34" charset="0"/>
              </a:rPr>
              <a:t>ANGULAR </a:t>
            </a:r>
            <a:r>
              <a:rPr lang="fr-FR" sz="1800" b="0" i="0" u="none" strike="noStrike" baseline="0" dirty="0">
                <a:solidFill>
                  <a:srgbClr val="000000"/>
                </a:solidFill>
                <a:latin typeface="Calibri" panose="020F0502020204030204" pitchFamily="34" charset="0"/>
              </a:rPr>
              <a:t>qui est un framework permettant de créer des </a:t>
            </a:r>
            <a:r>
              <a:rPr lang="fr-FR" sz="1800" b="1" i="0" u="none" strike="noStrike" baseline="0" dirty="0">
                <a:solidFill>
                  <a:srgbClr val="000000"/>
                </a:solidFill>
                <a:latin typeface="Calibri" panose="020F0502020204030204" pitchFamily="34" charset="0"/>
              </a:rPr>
              <a:t>SPA </a:t>
            </a:r>
            <a:r>
              <a:rPr lang="fr-FR" sz="1800" b="0" i="0" u="none" strike="noStrike" baseline="0" dirty="0">
                <a:solidFill>
                  <a:srgbClr val="000000"/>
                </a:solidFill>
                <a:latin typeface="Calibri" panose="020F0502020204030204" pitchFamily="34" charset="0"/>
              </a:rPr>
              <a:t>(Single page Application) en utilisant du </a:t>
            </a:r>
            <a:r>
              <a:rPr lang="fr-FR" sz="1800" b="1" i="0" u="none" strike="noStrike" baseline="0" dirty="0">
                <a:solidFill>
                  <a:srgbClr val="000000"/>
                </a:solidFill>
                <a:latin typeface="Calibri" panose="020F0502020204030204" pitchFamily="34" charset="0"/>
              </a:rPr>
              <a:t>HTML </a:t>
            </a:r>
            <a:r>
              <a:rPr lang="fr-FR" sz="1800" b="0" i="0" u="none" strike="noStrike" baseline="0" dirty="0">
                <a:solidFill>
                  <a:srgbClr val="000000"/>
                </a:solidFill>
                <a:latin typeface="Calibri" panose="020F0502020204030204" pitchFamily="34" charset="0"/>
              </a:rPr>
              <a:t>et du </a:t>
            </a:r>
            <a:r>
              <a:rPr lang="fr-FR" sz="1800" b="1" i="0" u="none" strike="noStrike" baseline="0" dirty="0">
                <a:solidFill>
                  <a:srgbClr val="000000"/>
                </a:solidFill>
                <a:latin typeface="Calibri" panose="020F0502020204030204" pitchFamily="34" charset="0"/>
              </a:rPr>
              <a:t>TypeScript</a:t>
            </a:r>
            <a:r>
              <a:rPr lang="fr-FR" sz="1800" b="0" i="0" u="none" strike="noStrike" baseline="0" dirty="0">
                <a:solidFill>
                  <a:srgbClr val="000000"/>
                </a:solidFill>
                <a:latin typeface="Calibri" panose="020F0502020204030204" pitchFamily="34" charset="0"/>
              </a:rPr>
              <a:t>. </a:t>
            </a:r>
          </a:p>
          <a:p>
            <a:r>
              <a:rPr lang="fr-FR" sz="1800" u="sng" dirty="0">
                <a:solidFill>
                  <a:srgbClr val="000000"/>
                </a:solidFill>
                <a:latin typeface="Calibri" panose="020F0502020204030204" pitchFamily="34" charset="0"/>
              </a:rPr>
              <a:t>C</a:t>
            </a:r>
            <a:r>
              <a:rPr lang="fr-FR" sz="1800" b="0" i="0" u="sng" strike="noStrike" baseline="0" dirty="0">
                <a:solidFill>
                  <a:srgbClr val="000000"/>
                </a:solidFill>
                <a:latin typeface="Calibri" panose="020F0502020204030204" pitchFamily="34" charset="0"/>
              </a:rPr>
              <a:t>oncepts fondamentaux de l'architecture :</a:t>
            </a:r>
          </a:p>
          <a:p>
            <a:pPr marL="285750" indent="-285750">
              <a:buFont typeface="Arial" panose="020B0604020202020204" pitchFamily="34" charset="0"/>
              <a:buChar char="•"/>
            </a:pPr>
            <a:r>
              <a:rPr lang="fr-FR" sz="1800" b="1" i="0" u="none" strike="noStrike" baseline="0" dirty="0">
                <a:solidFill>
                  <a:srgbClr val="000000"/>
                </a:solidFill>
                <a:latin typeface="Calibri" panose="020F0502020204030204" pitchFamily="34" charset="0"/>
              </a:rPr>
              <a:t>Composants</a:t>
            </a:r>
            <a:r>
              <a:rPr lang="fr-FR" sz="1800" b="0" i="0" u="none" strike="noStrike" baseline="0" dirty="0">
                <a:solidFill>
                  <a:srgbClr val="000000"/>
                </a:solidFill>
                <a:latin typeface="Calibri" panose="020F0502020204030204" pitchFamily="34" charset="0"/>
              </a:rPr>
              <a:t> organisés de manière fonctionnelle en </a:t>
            </a:r>
            <a:r>
              <a:rPr lang="fr-FR" sz="1800" b="1" i="0" u="none" strike="noStrike" baseline="0" dirty="0" err="1">
                <a:solidFill>
                  <a:srgbClr val="000000"/>
                </a:solidFill>
                <a:latin typeface="Calibri" panose="020F0502020204030204" pitchFamily="34" charset="0"/>
              </a:rPr>
              <a:t>NgModules</a:t>
            </a:r>
            <a:r>
              <a:rPr lang="fr-FR" sz="1800" b="0" i="0" u="none" strike="noStrike" baseline="0" dirty="0">
                <a:solidFill>
                  <a:srgbClr val="000000"/>
                </a:solidFill>
                <a:latin typeface="Calibri" panose="020F0502020204030204" pitchFamily="34" charset="0"/>
              </a:rPr>
              <a:t>. </a:t>
            </a:r>
          </a:p>
          <a:p>
            <a:pPr marL="285750" indent="-285750">
              <a:buFont typeface="Arial" panose="020B0604020202020204" pitchFamily="34" charset="0"/>
              <a:buChar char="•"/>
            </a:pPr>
            <a:r>
              <a:rPr lang="fr-FR" sz="1800" b="1" i="0" u="none" strike="noStrike" baseline="0" dirty="0">
                <a:solidFill>
                  <a:srgbClr val="000000"/>
                </a:solidFill>
                <a:latin typeface="Calibri" panose="020F0502020204030204" pitchFamily="34" charset="0"/>
              </a:rPr>
              <a:t>Composants </a:t>
            </a:r>
            <a:r>
              <a:rPr lang="fr-FR" sz="1800" b="0" i="0" u="none" strike="noStrike" baseline="0" dirty="0">
                <a:solidFill>
                  <a:srgbClr val="000000"/>
                </a:solidFill>
                <a:latin typeface="Calibri" panose="020F0502020204030204" pitchFamily="34" charset="0"/>
              </a:rPr>
              <a:t>définissent des </a:t>
            </a:r>
            <a:r>
              <a:rPr lang="fr-FR" sz="1800" b="1" i="0" u="none" strike="noStrike" baseline="0" dirty="0">
                <a:solidFill>
                  <a:srgbClr val="000000"/>
                </a:solidFill>
                <a:latin typeface="Calibri" panose="020F0502020204030204" pitchFamily="34" charset="0"/>
              </a:rPr>
              <a:t>vues</a:t>
            </a:r>
            <a:r>
              <a:rPr lang="fr-FR" sz="1800" b="0" i="0" u="none" strike="noStrike" baseline="0" dirty="0">
                <a:solidFill>
                  <a:srgbClr val="000000"/>
                </a:solidFill>
                <a:latin typeface="Calibri" panose="020F0502020204030204" pitchFamily="34" charset="0"/>
              </a:rPr>
              <a:t>, utilisent des </a:t>
            </a:r>
            <a:r>
              <a:rPr lang="fr-FR" sz="1800" b="1" i="0" u="none" strike="noStrike" baseline="0" dirty="0">
                <a:solidFill>
                  <a:srgbClr val="000000"/>
                </a:solidFill>
                <a:latin typeface="Calibri" panose="020F0502020204030204" pitchFamily="34" charset="0"/>
              </a:rPr>
              <a:t>services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fonctionnalités spécifiques).</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fournisseurs de services (</a:t>
            </a:r>
            <a:r>
              <a:rPr lang="fr-FR" sz="1800" b="1" i="0" u="none" strike="noStrike" baseline="0" dirty="0">
                <a:solidFill>
                  <a:srgbClr val="000000"/>
                </a:solidFill>
                <a:latin typeface="Calibri" panose="020F0502020204030204" pitchFamily="34" charset="0"/>
              </a:rPr>
              <a:t>provider</a:t>
            </a:r>
            <a:r>
              <a:rPr lang="fr-FR" sz="1800" b="0" i="0" u="none" strike="noStrike" baseline="0" dirty="0">
                <a:solidFill>
                  <a:srgbClr val="000000"/>
                </a:solidFill>
                <a:latin typeface="Calibri" panose="020F0502020204030204" pitchFamily="34" charset="0"/>
              </a:rPr>
              <a:t>) peuvent être injectés dans les composants en tant que dépendances.</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a:t>
            </a:r>
            <a:r>
              <a:rPr lang="fr-FR" sz="1800" b="1" i="0" u="none" strike="noStrike" baseline="0" dirty="0">
                <a:solidFill>
                  <a:srgbClr val="000000"/>
                </a:solidFill>
                <a:latin typeface="Calibri" panose="020F0502020204030204" pitchFamily="34" charset="0"/>
              </a:rPr>
              <a:t>modules</a:t>
            </a:r>
            <a:r>
              <a:rPr lang="fr-FR" sz="1800" b="0" i="0" u="none" strike="noStrike" baseline="0" dirty="0">
                <a:solidFill>
                  <a:srgbClr val="000000"/>
                </a:solidFill>
                <a:latin typeface="Calibri" panose="020F0502020204030204" pitchFamily="34" charset="0"/>
              </a:rPr>
              <a:t>, </a:t>
            </a:r>
            <a:r>
              <a:rPr lang="fr-FR" sz="1800" b="1" i="0" u="none" strike="noStrike" baseline="0" dirty="0">
                <a:solidFill>
                  <a:srgbClr val="000000"/>
                </a:solidFill>
                <a:latin typeface="Calibri" panose="020F0502020204030204" pitchFamily="34" charset="0"/>
              </a:rPr>
              <a:t>composants </a:t>
            </a:r>
            <a:r>
              <a:rPr lang="fr-FR" sz="1800" b="0" i="0" u="none" strike="noStrike" baseline="0" dirty="0">
                <a:solidFill>
                  <a:srgbClr val="000000"/>
                </a:solidFill>
                <a:latin typeface="Calibri" panose="020F0502020204030204" pitchFamily="34" charset="0"/>
              </a:rPr>
              <a:t>et </a:t>
            </a:r>
            <a:r>
              <a:rPr lang="fr-FR" sz="1800" b="1" i="0" u="none" strike="noStrike" baseline="0" dirty="0">
                <a:solidFill>
                  <a:srgbClr val="000000"/>
                </a:solidFill>
                <a:latin typeface="Calibri" panose="020F0502020204030204" pitchFamily="34" charset="0"/>
              </a:rPr>
              <a:t>services </a:t>
            </a:r>
            <a:r>
              <a:rPr lang="fr-FR" sz="1800" b="0" i="0" u="none" strike="noStrike" baseline="0" dirty="0">
                <a:solidFill>
                  <a:srgbClr val="000000"/>
                </a:solidFill>
                <a:latin typeface="Calibri" panose="020F0502020204030204" pitchFamily="34" charset="0"/>
              </a:rPr>
              <a:t>sont des classes qui utilisent des </a:t>
            </a:r>
            <a:r>
              <a:rPr lang="fr-FR" sz="1800" b="1" i="0" u="none" strike="noStrike" baseline="0" dirty="0">
                <a:solidFill>
                  <a:srgbClr val="000000"/>
                </a:solidFill>
                <a:latin typeface="Calibri" panose="020F0502020204030204" pitchFamily="34" charset="0"/>
              </a:rPr>
              <a:t>décorateurs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type et métadonnées qui indiquent à Angular comment les utiliser).</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métadonnées d'une classe de composant l'associent à un </a:t>
            </a:r>
            <a:r>
              <a:rPr lang="fr-FR" sz="1800" b="1" i="0" u="none" strike="noStrike" baseline="0" dirty="0">
                <a:solidFill>
                  <a:srgbClr val="000000"/>
                </a:solidFill>
                <a:latin typeface="Calibri" panose="020F0502020204030204" pitchFamily="34" charset="0"/>
              </a:rPr>
              <a:t>modèle </a:t>
            </a:r>
            <a:r>
              <a:rPr lang="fr-FR" sz="1800" b="0" i="0" u="none" strike="noStrike" baseline="0" dirty="0">
                <a:solidFill>
                  <a:srgbClr val="000000"/>
                </a:solidFill>
                <a:latin typeface="Calibri" panose="020F0502020204030204" pitchFamily="34" charset="0"/>
              </a:rPr>
              <a:t>qui définit une vue.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Un modèle combine du HTML ordinaire avec des </a:t>
            </a:r>
            <a:r>
              <a:rPr lang="fr-FR" sz="1800" b="1" i="0" u="none" strike="noStrike" baseline="0" dirty="0">
                <a:solidFill>
                  <a:srgbClr val="000000"/>
                </a:solidFill>
                <a:latin typeface="Calibri" panose="020F0502020204030204" pitchFamily="34" charset="0"/>
              </a:rPr>
              <a:t>directives </a:t>
            </a:r>
            <a:r>
              <a:rPr lang="fr-FR" sz="1800" b="0" i="0" u="none" strike="noStrike" baseline="0" dirty="0" err="1">
                <a:solidFill>
                  <a:srgbClr val="000000"/>
                </a:solidFill>
                <a:latin typeface="Calibri" panose="020F0502020204030204" pitchFamily="34" charset="0"/>
              </a:rPr>
              <a:t>Angular</a:t>
            </a:r>
            <a:r>
              <a:rPr lang="fr-FR" sz="1800" b="0" i="0" u="none" strike="noStrike" baseline="0" dirty="0">
                <a:solidFill>
                  <a:srgbClr val="000000"/>
                </a:solidFill>
                <a:latin typeface="Calibri" panose="020F0502020204030204" pitchFamily="34" charset="0"/>
              </a:rPr>
              <a:t>.</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services sont à la disposition des composants par le biais de </a:t>
            </a:r>
            <a:r>
              <a:rPr lang="fr-FR" sz="1800" b="1" i="0" u="none" strike="noStrike" baseline="0" dirty="0">
                <a:solidFill>
                  <a:srgbClr val="000000"/>
                </a:solidFill>
                <a:latin typeface="Calibri" panose="020F0502020204030204" pitchFamily="34" charset="0"/>
              </a:rPr>
              <a:t>l'injection de dépendances</a:t>
            </a:r>
            <a:r>
              <a:rPr lang="fr-FR" sz="1800" i="0" u="none" strike="noStrike" baseline="0" dirty="0">
                <a:solidFill>
                  <a:srgbClr val="000000"/>
                </a:solidFill>
                <a:latin typeface="Calibri" panose="020F0502020204030204" pitchFamily="34" charset="0"/>
              </a:rPr>
              <a:t>.</a:t>
            </a:r>
          </a:p>
          <a:p>
            <a:pPr marL="285750" indent="-285750">
              <a:buFont typeface="Arial" panose="020B0604020202020204" pitchFamily="34" charset="0"/>
              <a:buChar char="•"/>
            </a:pPr>
            <a:r>
              <a:rPr lang="fr-FR" sz="1800" dirty="0">
                <a:solidFill>
                  <a:srgbClr val="000000"/>
                </a:solidFill>
                <a:latin typeface="Calibri" panose="020F0502020204030204" pitchFamily="34" charset="0"/>
              </a:rPr>
              <a:t>S</a:t>
            </a:r>
            <a:r>
              <a:rPr lang="fr-FR" sz="1800" b="0" i="0" u="none" strike="noStrike" baseline="0" dirty="0">
                <a:solidFill>
                  <a:srgbClr val="000000"/>
                </a:solidFill>
                <a:latin typeface="Calibri" panose="020F0502020204030204" pitchFamily="34" charset="0"/>
              </a:rPr>
              <a:t>ervice </a:t>
            </a:r>
            <a:r>
              <a:rPr lang="fr-FR" sz="1800" b="1" i="0" u="none" strike="noStrike" baseline="0" dirty="0">
                <a:solidFill>
                  <a:srgbClr val="000000"/>
                </a:solidFill>
                <a:latin typeface="Calibri" panose="020F0502020204030204" pitchFamily="34" charset="0"/>
              </a:rPr>
              <a:t>Router </a:t>
            </a:r>
            <a:r>
              <a:rPr lang="fr-FR" sz="1800" dirty="0">
                <a:solidFill>
                  <a:srgbClr val="000000"/>
                </a:solidFill>
                <a:latin typeface="Calibri" panose="020F0502020204030204" pitchFamily="34" charset="0"/>
              </a:rPr>
              <a:t>: D</a:t>
            </a:r>
            <a:r>
              <a:rPr lang="fr-FR" sz="1800" b="0" i="0" u="none" strike="noStrike" baseline="0" dirty="0">
                <a:solidFill>
                  <a:srgbClr val="000000"/>
                </a:solidFill>
                <a:latin typeface="Calibri" panose="020F0502020204030204" pitchFamily="34" charset="0"/>
              </a:rPr>
              <a:t>éfinir des chemins de navigation entre les vues. </a:t>
            </a:r>
            <a:endParaRPr lang="fr-FR" dirty="0"/>
          </a:p>
        </p:txBody>
      </p:sp>
    </p:spTree>
    <p:extLst>
      <p:ext uri="{BB962C8B-B14F-4D97-AF65-F5344CB8AC3E}">
        <p14:creationId xmlns:p14="http://schemas.microsoft.com/office/powerpoint/2010/main" val="3145967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599DA8-C82C-A7AC-70BC-C751EC9B9714}"/>
              </a:ext>
            </a:extLst>
          </p:cNvPr>
          <p:cNvSpPr>
            <a:spLocks noGrp="1"/>
          </p:cNvSpPr>
          <p:nvPr>
            <p:ph type="ctrTitle"/>
          </p:nvPr>
        </p:nvSpPr>
        <p:spPr/>
        <p:txBody>
          <a:bodyPr/>
          <a:lstStyle/>
          <a:p>
            <a:r>
              <a:rPr lang="fr-FR" dirty="0"/>
              <a:t>Schéma fonctionnement</a:t>
            </a:r>
          </a:p>
        </p:txBody>
      </p:sp>
      <p:pic>
        <p:nvPicPr>
          <p:cNvPr id="5" name="Image 4">
            <a:extLst>
              <a:ext uri="{FF2B5EF4-FFF2-40B4-BE49-F238E27FC236}">
                <a16:creationId xmlns:a16="http://schemas.microsoft.com/office/drawing/2014/main" id="{1A4ADF50-FC87-2926-CAEE-23ADBA1DA8AF}"/>
              </a:ext>
            </a:extLst>
          </p:cNvPr>
          <p:cNvPicPr>
            <a:picLocks noChangeAspect="1"/>
          </p:cNvPicPr>
          <p:nvPr/>
        </p:nvPicPr>
        <p:blipFill>
          <a:blip r:embed="rId2"/>
          <a:stretch>
            <a:fillRect/>
          </a:stretch>
        </p:blipFill>
        <p:spPr>
          <a:xfrm>
            <a:off x="181173" y="1289672"/>
            <a:ext cx="9134278" cy="4823626"/>
          </a:xfrm>
          <a:prstGeom prst="rect">
            <a:avLst/>
          </a:prstGeom>
        </p:spPr>
      </p:pic>
    </p:spTree>
    <p:extLst>
      <p:ext uri="{BB962C8B-B14F-4D97-AF65-F5344CB8AC3E}">
        <p14:creationId xmlns:p14="http://schemas.microsoft.com/office/powerpoint/2010/main" val="1233550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888588-DF9E-ECCD-0D1B-B2B74AF25DFD}"/>
              </a:ext>
            </a:extLst>
          </p:cNvPr>
          <p:cNvSpPr>
            <a:spLocks noGrp="1"/>
          </p:cNvSpPr>
          <p:nvPr>
            <p:ph type="ctrTitle"/>
          </p:nvPr>
        </p:nvSpPr>
        <p:spPr/>
        <p:txBody>
          <a:bodyPr/>
          <a:lstStyle/>
          <a:p>
            <a:r>
              <a:rPr lang="fr-FR" dirty="0"/>
              <a:t>Schéma fonctionnement</a:t>
            </a:r>
          </a:p>
        </p:txBody>
      </p:sp>
      <p:sp>
        <p:nvSpPr>
          <p:cNvPr id="3" name="Espace réservé du texte 2">
            <a:extLst>
              <a:ext uri="{FF2B5EF4-FFF2-40B4-BE49-F238E27FC236}">
                <a16:creationId xmlns:a16="http://schemas.microsoft.com/office/drawing/2014/main" id="{CA7F3DCA-CB0F-2A81-C724-E6A724200308}"/>
              </a:ext>
            </a:extLst>
          </p:cNvPr>
          <p:cNvSpPr>
            <a:spLocks noGrp="1"/>
          </p:cNvSpPr>
          <p:nvPr>
            <p:ph type="body" sz="quarter" idx="14"/>
          </p:nvPr>
        </p:nvSpPr>
        <p:spPr>
          <a:xfrm>
            <a:off x="415426" y="1525431"/>
            <a:ext cx="8694148" cy="1005134"/>
          </a:xfrm>
        </p:spPr>
        <p:txBody>
          <a:bodyPr/>
          <a:lstStyle/>
          <a:p>
            <a:r>
              <a:rPr lang="fr-FR" sz="1800" b="0" i="0" u="none" strike="noStrike" baseline="0" dirty="0">
                <a:solidFill>
                  <a:srgbClr val="000000"/>
                </a:solidFill>
                <a:latin typeface="Calibri" panose="020F0502020204030204" pitchFamily="34" charset="0"/>
              </a:rPr>
              <a:t>L’architecture est simplement un </a:t>
            </a:r>
            <a:r>
              <a:rPr lang="fr-FR" sz="1800" b="1" i="0" u="none" strike="noStrike" baseline="0" dirty="0">
                <a:solidFill>
                  <a:srgbClr val="000000"/>
                </a:solidFill>
                <a:latin typeface="Calibri" panose="020F0502020204030204" pitchFamily="34" charset="0"/>
              </a:rPr>
              <a:t>arbre hiérarchique de composants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réutilisables et indépendants. Ils interagissent avec des services, qui servent à gérer la logique non-graphique de l’application, et forment ainsi un pattern </a:t>
            </a:r>
            <a:r>
              <a:rPr lang="fr-FR" sz="1800" b="1" i="0" u="none" strike="noStrike" baseline="0" dirty="0">
                <a:solidFill>
                  <a:srgbClr val="000000"/>
                </a:solidFill>
                <a:latin typeface="Calibri" panose="020F0502020204030204" pitchFamily="34" charset="0"/>
              </a:rPr>
              <a:t>MVVM </a:t>
            </a:r>
            <a:r>
              <a:rPr lang="fr-FR" sz="1800" b="0" i="0" u="none" strike="noStrike" baseline="0" dirty="0">
                <a:solidFill>
                  <a:srgbClr val="000000"/>
                </a:solidFill>
                <a:latin typeface="Calibri" panose="020F0502020204030204" pitchFamily="34" charset="0"/>
              </a:rPr>
              <a:t>(Model - </a:t>
            </a:r>
            <a:r>
              <a:rPr lang="fr-FR" sz="1800" b="0" i="0" u="none" strike="noStrike" baseline="0" dirty="0" err="1">
                <a:solidFill>
                  <a:srgbClr val="000000"/>
                </a:solidFill>
                <a:latin typeface="Calibri" panose="020F0502020204030204" pitchFamily="34" charset="0"/>
              </a:rPr>
              <a:t>View</a:t>
            </a:r>
            <a:r>
              <a:rPr lang="fr-FR" sz="1800" b="0" i="0" u="none" strike="noStrike" baseline="0" dirty="0">
                <a:solidFill>
                  <a:srgbClr val="000000"/>
                </a:solidFill>
                <a:latin typeface="Calibri" panose="020F0502020204030204" pitchFamily="34" charset="0"/>
              </a:rPr>
              <a:t> - </a:t>
            </a:r>
            <a:r>
              <a:rPr lang="fr-FR" sz="1800" b="0" i="0" u="none" strike="noStrike" baseline="0" dirty="0" err="1">
                <a:solidFill>
                  <a:srgbClr val="000000"/>
                </a:solidFill>
                <a:latin typeface="Calibri" panose="020F0502020204030204" pitchFamily="34" charset="0"/>
              </a:rPr>
              <a:t>ViewModel</a:t>
            </a:r>
            <a:r>
              <a:rPr lang="fr-FR" sz="1800" b="0" i="0" u="none" strike="noStrike" baseline="0" dirty="0">
                <a:solidFill>
                  <a:srgbClr val="000000"/>
                </a:solidFill>
                <a:latin typeface="Calibri" panose="020F0502020204030204" pitchFamily="34" charset="0"/>
              </a:rPr>
              <a:t>) :</a:t>
            </a:r>
            <a:endParaRPr lang="fr-FR" dirty="0"/>
          </a:p>
        </p:txBody>
      </p:sp>
      <p:pic>
        <p:nvPicPr>
          <p:cNvPr id="5" name="Image 4">
            <a:extLst>
              <a:ext uri="{FF2B5EF4-FFF2-40B4-BE49-F238E27FC236}">
                <a16:creationId xmlns:a16="http://schemas.microsoft.com/office/drawing/2014/main" id="{5F235111-318C-A5D6-2F87-9DEB9256297F}"/>
              </a:ext>
            </a:extLst>
          </p:cNvPr>
          <p:cNvPicPr>
            <a:picLocks noChangeAspect="1"/>
          </p:cNvPicPr>
          <p:nvPr/>
        </p:nvPicPr>
        <p:blipFill>
          <a:blip r:embed="rId2"/>
          <a:stretch>
            <a:fillRect/>
          </a:stretch>
        </p:blipFill>
        <p:spPr>
          <a:xfrm>
            <a:off x="228600" y="3226478"/>
            <a:ext cx="9067800" cy="2544718"/>
          </a:xfrm>
          <a:prstGeom prst="rect">
            <a:avLst/>
          </a:prstGeom>
        </p:spPr>
      </p:pic>
    </p:spTree>
    <p:extLst>
      <p:ext uri="{BB962C8B-B14F-4D97-AF65-F5344CB8AC3E}">
        <p14:creationId xmlns:p14="http://schemas.microsoft.com/office/powerpoint/2010/main" val="3176427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10C163-D2D7-0FC8-049F-9AF16663CE52}"/>
              </a:ext>
            </a:extLst>
          </p:cNvPr>
          <p:cNvSpPr>
            <a:spLocks noGrp="1"/>
          </p:cNvSpPr>
          <p:nvPr>
            <p:ph type="ctrTitle"/>
          </p:nvPr>
        </p:nvSpPr>
        <p:spPr/>
        <p:txBody>
          <a:bodyPr/>
          <a:lstStyle/>
          <a:p>
            <a:r>
              <a:rPr lang="fr-FR" dirty="0"/>
              <a:t>Architecture en dossiers</a:t>
            </a:r>
          </a:p>
        </p:txBody>
      </p:sp>
      <p:sp>
        <p:nvSpPr>
          <p:cNvPr id="3" name="Espace réservé du texte 2">
            <a:extLst>
              <a:ext uri="{FF2B5EF4-FFF2-40B4-BE49-F238E27FC236}">
                <a16:creationId xmlns:a16="http://schemas.microsoft.com/office/drawing/2014/main" id="{FF5BACC6-438D-5EA0-7A95-C291F581034C}"/>
              </a:ext>
            </a:extLst>
          </p:cNvPr>
          <p:cNvSpPr>
            <a:spLocks noGrp="1"/>
          </p:cNvSpPr>
          <p:nvPr>
            <p:ph type="body" sz="quarter" idx="14"/>
          </p:nvPr>
        </p:nvSpPr>
        <p:spPr>
          <a:xfrm>
            <a:off x="549473" y="1428750"/>
            <a:ext cx="6981627" cy="5180315"/>
          </a:xfrm>
        </p:spPr>
        <p:txBody>
          <a:bodyPr/>
          <a:lstStyle/>
          <a:p>
            <a:r>
              <a:rPr lang="fr-FR" sz="1800" b="1" i="0" u="none" strike="noStrike" baseline="0" dirty="0">
                <a:solidFill>
                  <a:srgbClr val="000000"/>
                </a:solidFill>
                <a:latin typeface="Calibri" panose="020F0502020204030204" pitchFamily="34" charset="0"/>
              </a:rPr>
              <a:t>app-auth.module.ts </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Authentification unique avec Keycloack</a:t>
            </a:r>
            <a:r>
              <a:rPr lang="fr-FR" sz="1800" b="1" i="0" u="none" strike="noStrike" baseline="0" dirty="0">
                <a:solidFill>
                  <a:srgbClr val="000000"/>
                </a:solidFill>
                <a:latin typeface="Calibri" panose="020F0502020204030204" pitchFamily="34" charset="0"/>
              </a:rPr>
              <a:t> JWT </a:t>
            </a:r>
            <a:r>
              <a:rPr lang="fr-FR" sz="1800" b="0" i="0" u="none" strike="noStrike" baseline="0" dirty="0">
                <a:solidFill>
                  <a:srgbClr val="000000"/>
                </a:solidFill>
                <a:latin typeface="Calibri" panose="020F0502020204030204" pitchFamily="34" charset="0"/>
              </a:rPr>
              <a:t>(</a:t>
            </a:r>
            <a:r>
              <a:rPr lang="fr-FR" sz="1800" b="0" i="0" u="none" strike="noStrike" baseline="0" dirty="0" err="1">
                <a:solidFill>
                  <a:srgbClr val="000000"/>
                </a:solidFill>
                <a:latin typeface="Calibri" panose="020F0502020204030204" pitchFamily="34" charset="0"/>
              </a:rPr>
              <a:t>Json</a:t>
            </a:r>
            <a:r>
              <a:rPr lang="fr-FR" sz="1800" b="0" i="0" u="none" strike="noStrike" baseline="0" dirty="0">
                <a:solidFill>
                  <a:srgbClr val="000000"/>
                </a:solidFill>
                <a:latin typeface="Calibri" panose="020F0502020204030204" pitchFamily="34" charset="0"/>
              </a:rPr>
              <a:t> WEB Token). </a:t>
            </a:r>
          </a:p>
          <a:p>
            <a:r>
              <a:rPr lang="fr-FR" sz="1800" b="1" i="0" u="none" strike="noStrike" baseline="0" dirty="0">
                <a:solidFill>
                  <a:srgbClr val="000000"/>
                </a:solidFill>
                <a:latin typeface="Calibri" panose="020F0502020204030204" pitchFamily="34" charset="0"/>
              </a:rPr>
              <a:t>app-</a:t>
            </a:r>
            <a:r>
              <a:rPr lang="fr-FR" sz="1800" b="1" i="0" u="none" strike="noStrike" baseline="0" dirty="0" err="1">
                <a:solidFill>
                  <a:srgbClr val="000000"/>
                </a:solidFill>
                <a:latin typeface="Calibri" panose="020F0502020204030204" pitchFamily="34" charset="0"/>
              </a:rPr>
              <a:t>routing.module.ts</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Navigation entre les composants.</a:t>
            </a:r>
          </a:p>
          <a:p>
            <a:r>
              <a:rPr lang="fr-FR" sz="1800" b="1" i="0" u="none" strike="noStrike" baseline="0" dirty="0">
                <a:solidFill>
                  <a:srgbClr val="000000"/>
                </a:solidFill>
                <a:latin typeface="Calibri" panose="020F0502020204030204" pitchFamily="34" charset="0"/>
              </a:rPr>
              <a:t>app.component.* </a:t>
            </a:r>
            <a:r>
              <a:rPr lang="fr-FR" sz="1800" b="0" i="0" u="none" strike="noStrike" baseline="0" dirty="0">
                <a:solidFill>
                  <a:srgbClr val="000000"/>
                </a:solidFill>
                <a:latin typeface="Calibri" panose="020F0502020204030204" pitchFamily="34" charset="0"/>
              </a:rPr>
              <a:t>Composants racine avec html, </a:t>
            </a:r>
            <a:r>
              <a:rPr lang="fr-FR" sz="1800" b="0" i="0" u="none" strike="noStrike" baseline="0" dirty="0" err="1">
                <a:solidFill>
                  <a:srgbClr val="000000"/>
                </a:solidFill>
                <a:latin typeface="Calibri" panose="020F0502020204030204" pitchFamily="34" charset="0"/>
              </a:rPr>
              <a:t>css</a:t>
            </a:r>
            <a:r>
              <a:rPr lang="fr-FR" sz="1800" b="0" i="0" u="none" strike="noStrike" baseline="0" dirty="0">
                <a:solidFill>
                  <a:srgbClr val="000000"/>
                </a:solidFill>
                <a:latin typeface="Calibri" panose="020F0502020204030204" pitchFamily="34" charset="0"/>
              </a:rPr>
              <a:t> et TS. </a:t>
            </a:r>
          </a:p>
          <a:p>
            <a:r>
              <a:rPr lang="fr-FR" sz="1800" b="1" i="0" u="none" strike="noStrike" baseline="0" dirty="0" err="1">
                <a:solidFill>
                  <a:srgbClr val="000000"/>
                </a:solidFill>
                <a:latin typeface="Calibri" panose="020F0502020204030204" pitchFamily="34" charset="0"/>
              </a:rPr>
              <a:t>app.module.ts</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Décrit la façon dont les parties de l’application s’assemblent (composants, services, modules).</a:t>
            </a:r>
          </a:p>
          <a:p>
            <a:r>
              <a:rPr lang="fr-FR" sz="1800" b="1" i="0" u="none" strike="noStrike" baseline="0" dirty="0">
                <a:solidFill>
                  <a:srgbClr val="000000"/>
                </a:solidFill>
                <a:latin typeface="Calibri" panose="020F0502020204030204" pitchFamily="34" charset="0"/>
              </a:rPr>
              <a:t>Dossier components : </a:t>
            </a:r>
            <a:r>
              <a:rPr lang="fr-FR" sz="1800" b="0" i="0" u="none" strike="noStrike" baseline="0" dirty="0">
                <a:solidFill>
                  <a:srgbClr val="000000"/>
                </a:solidFill>
                <a:latin typeface="Calibri" panose="020F0502020204030204" pitchFamily="34" charset="0"/>
              </a:rPr>
              <a:t>Rassemble tous les composants réutilisables Angular. </a:t>
            </a:r>
          </a:p>
          <a:p>
            <a:r>
              <a:rPr lang="fr-FR" sz="1800" b="1" i="0" u="none" strike="noStrike" baseline="0" dirty="0">
                <a:solidFill>
                  <a:srgbClr val="000000"/>
                </a:solidFill>
                <a:latin typeface="Calibri" panose="020F0502020204030204" pitchFamily="34" charset="0"/>
              </a:rPr>
              <a:t>Dossier constant : </a:t>
            </a:r>
            <a:r>
              <a:rPr lang="fr-FR" sz="1800" b="0" i="0" u="none" strike="noStrike" baseline="0" dirty="0" err="1">
                <a:solidFill>
                  <a:srgbClr val="000000"/>
                </a:solidFill>
                <a:latin typeface="Calibri" panose="020F0502020204030204" pitchFamily="34" charset="0"/>
              </a:rPr>
              <a:t>Index.ts</a:t>
            </a:r>
            <a:r>
              <a:rPr lang="fr-FR" sz="1800" b="0" i="0" u="none" strike="noStrike" baseline="0" dirty="0">
                <a:solidFill>
                  <a:srgbClr val="000000"/>
                </a:solidFill>
                <a:latin typeface="Calibri" panose="020F0502020204030204" pitchFamily="34" charset="0"/>
              </a:rPr>
              <a:t> définissant les constantes.</a:t>
            </a:r>
          </a:p>
          <a:p>
            <a:r>
              <a:rPr lang="fr-FR" sz="1800" b="1" i="0" u="none" strike="noStrike" baseline="0" dirty="0">
                <a:solidFill>
                  <a:srgbClr val="000000"/>
                </a:solidFill>
                <a:latin typeface="Calibri" panose="020F0502020204030204" pitchFamily="34" charset="0"/>
              </a:rPr>
              <a:t>Dossier directive : </a:t>
            </a:r>
            <a:r>
              <a:rPr lang="fr-FR" sz="1800" dirty="0">
                <a:solidFill>
                  <a:srgbClr val="000000"/>
                </a:solidFill>
                <a:latin typeface="Calibri" panose="020F0502020204030204" pitchFamily="34" charset="0"/>
              </a:rPr>
              <a:t>D</a:t>
            </a:r>
            <a:r>
              <a:rPr lang="fr-FR" sz="1800" b="0" i="0" u="none" strike="noStrike" baseline="0" dirty="0">
                <a:solidFill>
                  <a:srgbClr val="000000"/>
                </a:solidFill>
                <a:latin typeface="Calibri" panose="020F0502020204030204" pitchFamily="34" charset="0"/>
              </a:rPr>
              <a:t>irective Angular avec comportement personnalisé aux éléments du DOM (ex : numéros de téléphone).</a:t>
            </a:r>
          </a:p>
          <a:p>
            <a:r>
              <a:rPr lang="fr-FR" sz="1800" b="1" i="0" u="none" strike="noStrike" baseline="0" dirty="0">
                <a:solidFill>
                  <a:srgbClr val="000000"/>
                </a:solidFill>
                <a:latin typeface="Calibri" panose="020F0502020204030204" pitchFamily="34" charset="0"/>
              </a:rPr>
              <a:t>Dossier guards : </a:t>
            </a:r>
            <a:r>
              <a:rPr lang="fr-FR" sz="1800" dirty="0">
                <a:solidFill>
                  <a:srgbClr val="000000"/>
                </a:solidFill>
                <a:latin typeface="Calibri" panose="020F0502020204030204" pitchFamily="34" charset="0"/>
              </a:rPr>
              <a:t>C</a:t>
            </a:r>
            <a:r>
              <a:rPr lang="fr-FR" sz="1800" b="0" i="0" u="none" strike="noStrike" baseline="0" dirty="0">
                <a:solidFill>
                  <a:srgbClr val="000000"/>
                </a:solidFill>
                <a:latin typeface="Calibri" panose="020F0502020204030204" pitchFamily="34" charset="0"/>
              </a:rPr>
              <a:t>ontrôler l'accès ou départ à une route. </a:t>
            </a:r>
          </a:p>
          <a:p>
            <a:r>
              <a:rPr lang="fr-FR" sz="1800" b="1" i="0" u="none" strike="noStrike" baseline="0" dirty="0">
                <a:solidFill>
                  <a:srgbClr val="000000"/>
                </a:solidFill>
                <a:latin typeface="Calibri" panose="020F0502020204030204" pitchFamily="34" charset="0"/>
              </a:rPr>
              <a:t>Dossier interceptors : </a:t>
            </a:r>
            <a:r>
              <a:rPr lang="fr-FR" sz="1800" b="0" i="0" u="none" strike="noStrike" baseline="0" dirty="0">
                <a:solidFill>
                  <a:srgbClr val="000000"/>
                </a:solidFill>
                <a:latin typeface="Calibri" panose="020F0502020204030204" pitchFamily="34" charset="0"/>
              </a:rPr>
              <a:t>Intercepte et traite une requête HTTP en y incorporant le token de Keycloack. </a:t>
            </a:r>
          </a:p>
        </p:txBody>
      </p:sp>
      <p:pic>
        <p:nvPicPr>
          <p:cNvPr id="5" name="Image 4">
            <a:extLst>
              <a:ext uri="{FF2B5EF4-FFF2-40B4-BE49-F238E27FC236}">
                <a16:creationId xmlns:a16="http://schemas.microsoft.com/office/drawing/2014/main" id="{D8A41C0D-6A70-CCAA-0F89-09C137868889}"/>
              </a:ext>
            </a:extLst>
          </p:cNvPr>
          <p:cNvPicPr>
            <a:picLocks noChangeAspect="1"/>
          </p:cNvPicPr>
          <p:nvPr/>
        </p:nvPicPr>
        <p:blipFill>
          <a:blip r:embed="rId2"/>
          <a:stretch>
            <a:fillRect/>
          </a:stretch>
        </p:blipFill>
        <p:spPr>
          <a:xfrm>
            <a:off x="7659945" y="1308715"/>
            <a:ext cx="2084232" cy="4780936"/>
          </a:xfrm>
          <a:prstGeom prst="rect">
            <a:avLst/>
          </a:prstGeom>
        </p:spPr>
      </p:pic>
    </p:spTree>
    <p:extLst>
      <p:ext uri="{BB962C8B-B14F-4D97-AF65-F5344CB8AC3E}">
        <p14:creationId xmlns:p14="http://schemas.microsoft.com/office/powerpoint/2010/main" val="2977032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5020638C-46A0-089D-8850-9152E53513B4}"/>
              </a:ext>
            </a:extLst>
          </p:cNvPr>
          <p:cNvSpPr>
            <a:spLocks noGrp="1"/>
          </p:cNvSpPr>
          <p:nvPr>
            <p:ph type="body" sz="quarter" idx="14"/>
          </p:nvPr>
        </p:nvSpPr>
        <p:spPr>
          <a:xfrm>
            <a:off x="549473" y="1428750"/>
            <a:ext cx="6657777" cy="3955685"/>
          </a:xfrm>
        </p:spPr>
        <p:txBody>
          <a:bodyPr/>
          <a:lstStyle/>
          <a:p>
            <a:r>
              <a:rPr lang="fr-FR" sz="1800" b="1" i="0" u="none" strike="noStrike" baseline="0" dirty="0">
                <a:solidFill>
                  <a:srgbClr val="000000"/>
                </a:solidFill>
                <a:latin typeface="Calibri" panose="020F0502020204030204" pitchFamily="34" charset="0"/>
              </a:rPr>
              <a:t>Dossier models : </a:t>
            </a:r>
            <a:r>
              <a:rPr lang="fr-FR" sz="1800" b="0" i="0" u="none" strike="noStrike" baseline="0" dirty="0">
                <a:solidFill>
                  <a:srgbClr val="000000"/>
                </a:solidFill>
                <a:latin typeface="Calibri" panose="020F0502020204030204" pitchFamily="34" charset="0"/>
              </a:rPr>
              <a:t>Modèles pour gérer les actualités du Hub et les emails. </a:t>
            </a:r>
          </a:p>
          <a:p>
            <a:r>
              <a:rPr lang="fr-FR" sz="1800" b="1" i="0" u="none" strike="noStrike" baseline="0" dirty="0">
                <a:solidFill>
                  <a:srgbClr val="000000"/>
                </a:solidFill>
                <a:latin typeface="Calibri" panose="020F0502020204030204" pitchFamily="34" charset="0"/>
              </a:rPr>
              <a:t>Dossier pages : </a:t>
            </a:r>
            <a:r>
              <a:rPr lang="fr-FR" sz="1800" b="0" i="0" u="none" strike="noStrike" baseline="0" dirty="0">
                <a:solidFill>
                  <a:srgbClr val="000000"/>
                </a:solidFill>
                <a:latin typeface="Calibri" panose="020F0502020204030204" pitchFamily="34" charset="0"/>
              </a:rPr>
              <a:t>Composants des pages du portail Back-Office organisés de manière hiérarchique.</a:t>
            </a:r>
          </a:p>
          <a:p>
            <a:r>
              <a:rPr lang="fr-FR" sz="1800" b="1" i="0" u="none" strike="noStrike" baseline="0" dirty="0">
                <a:solidFill>
                  <a:srgbClr val="000000"/>
                </a:solidFill>
                <a:latin typeface="Calibri" panose="020F0502020204030204" pitchFamily="34" charset="0"/>
              </a:rPr>
              <a:t>Dossier pipes : </a:t>
            </a:r>
            <a:r>
              <a:rPr lang="fr-FR" sz="1800" b="0" i="0" u="none" strike="noStrike" baseline="0" dirty="0">
                <a:solidFill>
                  <a:srgbClr val="000000"/>
                </a:solidFill>
                <a:latin typeface="Calibri" panose="020F0502020204030204" pitchFamily="34" charset="0"/>
              </a:rPr>
              <a:t>Filtres utilisables directement depuis la vue afin de transformer les valeurs lors du « binding » (date, heure, les noms, etc.).</a:t>
            </a:r>
          </a:p>
          <a:p>
            <a:r>
              <a:rPr lang="fr-FR" sz="1800" b="1" i="0" u="none" strike="noStrike" baseline="0" dirty="0">
                <a:solidFill>
                  <a:srgbClr val="000000"/>
                </a:solidFill>
                <a:latin typeface="Calibri" panose="020F0502020204030204" pitchFamily="34" charset="0"/>
              </a:rPr>
              <a:t>Dossier service : </a:t>
            </a:r>
            <a:r>
              <a:rPr lang="fr-FR" sz="1800" b="0" i="0" u="none" strike="noStrike" baseline="0" dirty="0">
                <a:solidFill>
                  <a:srgbClr val="000000"/>
                </a:solidFill>
                <a:latin typeface="Calibri" panose="020F0502020204030204" pitchFamily="34" charset="0"/>
              </a:rPr>
              <a:t>Fonctionnalités spécifiques (ex : gestion session utilisateur).</a:t>
            </a:r>
          </a:p>
          <a:p>
            <a:r>
              <a:rPr lang="fr-FR" sz="1800" b="1" i="0" u="none" strike="noStrike" baseline="0" dirty="0">
                <a:solidFill>
                  <a:srgbClr val="000000"/>
                </a:solidFill>
                <a:latin typeface="Calibri" panose="020F0502020204030204" pitchFamily="34" charset="0"/>
              </a:rPr>
              <a:t>Dossier utils : </a:t>
            </a:r>
            <a:r>
              <a:rPr lang="fr-FR" sz="1800" b="0" i="0" u="none" strike="noStrike" baseline="0" dirty="0">
                <a:solidFill>
                  <a:srgbClr val="000000"/>
                </a:solidFill>
                <a:latin typeface="Calibri" panose="020F0502020204030204" pitchFamily="34" charset="0"/>
              </a:rPr>
              <a:t>Manipulation de chaine de caractères.</a:t>
            </a:r>
            <a:endParaRPr lang="fr-FR" sz="1800" b="0" i="0" u="none" strike="noStrike" baseline="0" dirty="0">
              <a:latin typeface="Calibri" panose="020F0502020204030204" pitchFamily="34" charset="0"/>
            </a:endParaRPr>
          </a:p>
          <a:p>
            <a:r>
              <a:rPr lang="fr-FR" sz="1800" b="1" dirty="0">
                <a:solidFill>
                  <a:srgbClr val="000000"/>
                </a:solidFill>
                <a:latin typeface="Calibri" panose="020F0502020204030204" pitchFamily="34" charset="0"/>
              </a:rPr>
              <a:t>Dossier validators : </a:t>
            </a:r>
            <a:r>
              <a:rPr lang="fr-FR" sz="1800" dirty="0">
                <a:solidFill>
                  <a:srgbClr val="000000"/>
                </a:solidFill>
                <a:latin typeface="Calibri" panose="020F0502020204030204" pitchFamily="34" charset="0"/>
              </a:rPr>
              <a:t>Fonctions de validation en paramètre dans les constructeurs des </a:t>
            </a:r>
            <a:r>
              <a:rPr lang="fr-FR" sz="1800" dirty="0" err="1">
                <a:solidFill>
                  <a:srgbClr val="000000"/>
                </a:solidFill>
                <a:latin typeface="Calibri" panose="020F0502020204030204" pitchFamily="34" charset="0"/>
              </a:rPr>
              <a:t>controls</a:t>
            </a:r>
            <a:r>
              <a:rPr lang="fr-FR" sz="1800" dirty="0">
                <a:solidFill>
                  <a:srgbClr val="000000"/>
                </a:solidFill>
                <a:latin typeface="Calibri" panose="020F0502020204030204" pitchFamily="34" charset="0"/>
              </a:rPr>
              <a:t> (</a:t>
            </a:r>
            <a:r>
              <a:rPr lang="fr-FR" sz="1800" dirty="0" err="1">
                <a:solidFill>
                  <a:srgbClr val="000000"/>
                </a:solidFill>
                <a:latin typeface="Calibri" panose="020F0502020204030204" pitchFamily="34" charset="0"/>
              </a:rPr>
              <a:t>FormControl</a:t>
            </a:r>
            <a:r>
              <a:rPr lang="fr-FR" sz="1800" dirty="0">
                <a:solidFill>
                  <a:srgbClr val="000000"/>
                </a:solidFill>
                <a:latin typeface="Calibri" panose="020F0502020204030204" pitchFamily="34" charset="0"/>
              </a:rPr>
              <a:t>, </a:t>
            </a:r>
            <a:r>
              <a:rPr lang="fr-FR" sz="1800" dirty="0" err="1">
                <a:solidFill>
                  <a:srgbClr val="000000"/>
                </a:solidFill>
                <a:latin typeface="Calibri" panose="020F0502020204030204" pitchFamily="34" charset="0"/>
              </a:rPr>
              <a:t>FormGroup</a:t>
            </a:r>
            <a:r>
              <a:rPr lang="fr-FR" sz="1800" dirty="0">
                <a:solidFill>
                  <a:srgbClr val="000000"/>
                </a:solidFill>
                <a:latin typeface="Calibri" panose="020F0502020204030204" pitchFamily="34" charset="0"/>
              </a:rPr>
              <a:t> et </a:t>
            </a:r>
            <a:r>
              <a:rPr lang="fr-FR" sz="1800" dirty="0" err="1">
                <a:solidFill>
                  <a:srgbClr val="000000"/>
                </a:solidFill>
                <a:latin typeface="Calibri" panose="020F0502020204030204" pitchFamily="34" charset="0"/>
              </a:rPr>
              <a:t>FormArray</a:t>
            </a:r>
            <a:r>
              <a:rPr lang="fr-FR" sz="1800" dirty="0">
                <a:solidFill>
                  <a:srgbClr val="000000"/>
                </a:solidFill>
                <a:latin typeface="Calibri" panose="020F0502020204030204" pitchFamily="34" charset="0"/>
              </a:rPr>
              <a:t>). </a:t>
            </a:r>
          </a:p>
        </p:txBody>
      </p:sp>
      <p:sp>
        <p:nvSpPr>
          <p:cNvPr id="4" name="Titre 1">
            <a:extLst>
              <a:ext uri="{FF2B5EF4-FFF2-40B4-BE49-F238E27FC236}">
                <a16:creationId xmlns:a16="http://schemas.microsoft.com/office/drawing/2014/main" id="{F5FADD90-903B-DCC6-5552-21B83B703DCF}"/>
              </a:ext>
            </a:extLst>
          </p:cNvPr>
          <p:cNvSpPr txBox="1">
            <a:spLocks/>
          </p:cNvSpPr>
          <p:nvPr/>
        </p:nvSpPr>
        <p:spPr>
          <a:xfrm>
            <a:off x="549473" y="711199"/>
            <a:ext cx="7561065" cy="436516"/>
          </a:xfrm>
          <a:prstGeom prst="rect">
            <a:avLst/>
          </a:prstGeom>
        </p:spPr>
        <p:txBody>
          <a:bodyPr wrap="square" lIns="0" tIns="14400" rIns="0" bIns="0">
            <a:spAutoFit/>
          </a:bodyPr>
          <a:lstStyle>
            <a:lvl1pPr marL="8775" algn="l" eaLnBrk="1" hangingPunct="1">
              <a:spcBef>
                <a:spcPts val="61"/>
              </a:spcBef>
              <a:defRPr sz="2742" b="1">
                <a:solidFill>
                  <a:schemeClr val="accent2"/>
                </a:solidFill>
                <a:latin typeface="+mj-lt"/>
                <a:ea typeface="+mj-ea"/>
                <a:cs typeface="+mj-cs"/>
              </a:defRPr>
            </a:lvl1pPr>
          </a:lstStyle>
          <a:p>
            <a:r>
              <a:rPr lang="fr-FR" kern="0" dirty="0"/>
              <a:t>Architecture en dossiers</a:t>
            </a:r>
          </a:p>
        </p:txBody>
      </p:sp>
      <p:pic>
        <p:nvPicPr>
          <p:cNvPr id="6" name="Image 5">
            <a:extLst>
              <a:ext uri="{FF2B5EF4-FFF2-40B4-BE49-F238E27FC236}">
                <a16:creationId xmlns:a16="http://schemas.microsoft.com/office/drawing/2014/main" id="{81F29B5E-5EA8-FACC-7C3E-6F002EBEA420}"/>
              </a:ext>
            </a:extLst>
          </p:cNvPr>
          <p:cNvPicPr>
            <a:picLocks noChangeAspect="1"/>
          </p:cNvPicPr>
          <p:nvPr/>
        </p:nvPicPr>
        <p:blipFill>
          <a:blip r:embed="rId2"/>
          <a:stretch>
            <a:fillRect/>
          </a:stretch>
        </p:blipFill>
        <p:spPr>
          <a:xfrm>
            <a:off x="7659945" y="1308715"/>
            <a:ext cx="2084232" cy="4780936"/>
          </a:xfrm>
          <a:prstGeom prst="rect">
            <a:avLst/>
          </a:prstGeom>
        </p:spPr>
      </p:pic>
    </p:spTree>
    <p:extLst>
      <p:ext uri="{BB962C8B-B14F-4D97-AF65-F5344CB8AC3E}">
        <p14:creationId xmlns:p14="http://schemas.microsoft.com/office/powerpoint/2010/main" val="3156854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0CC171-874D-01BE-A922-80244BD0F5FB}"/>
              </a:ext>
            </a:extLst>
          </p:cNvPr>
          <p:cNvSpPr>
            <a:spLocks noGrp="1"/>
          </p:cNvSpPr>
          <p:nvPr>
            <p:ph type="ctrTitle"/>
          </p:nvPr>
        </p:nvSpPr>
        <p:spPr>
          <a:xfrm>
            <a:off x="549473" y="697702"/>
            <a:ext cx="7561065" cy="436516"/>
          </a:xfrm>
        </p:spPr>
        <p:txBody>
          <a:bodyPr/>
          <a:lstStyle/>
          <a:p>
            <a:r>
              <a:rPr lang="fr-FR" dirty="0"/>
              <a:t>Fonctionnement général</a:t>
            </a:r>
          </a:p>
        </p:txBody>
      </p:sp>
      <p:pic>
        <p:nvPicPr>
          <p:cNvPr id="5" name="Image 4">
            <a:extLst>
              <a:ext uri="{FF2B5EF4-FFF2-40B4-BE49-F238E27FC236}">
                <a16:creationId xmlns:a16="http://schemas.microsoft.com/office/drawing/2014/main" id="{5589CB40-7CB5-83F2-CC45-0E0C47F73DA1}"/>
              </a:ext>
            </a:extLst>
          </p:cNvPr>
          <p:cNvPicPr>
            <a:picLocks noChangeAspect="1"/>
          </p:cNvPicPr>
          <p:nvPr/>
        </p:nvPicPr>
        <p:blipFill>
          <a:blip r:embed="rId2"/>
          <a:stretch>
            <a:fillRect/>
          </a:stretch>
        </p:blipFill>
        <p:spPr>
          <a:xfrm>
            <a:off x="1940028" y="1739899"/>
            <a:ext cx="5229122" cy="4747063"/>
          </a:xfrm>
          <a:prstGeom prst="rect">
            <a:avLst/>
          </a:prstGeom>
        </p:spPr>
      </p:pic>
    </p:spTree>
    <p:extLst>
      <p:ext uri="{BB962C8B-B14F-4D97-AF65-F5344CB8AC3E}">
        <p14:creationId xmlns:p14="http://schemas.microsoft.com/office/powerpoint/2010/main" val="1847150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D8ECFC8-D449-D8A6-8244-D571ADF80384}"/>
              </a:ext>
            </a:extLst>
          </p:cNvPr>
          <p:cNvSpPr>
            <a:spLocks noGrp="1"/>
          </p:cNvSpPr>
          <p:nvPr>
            <p:ph type="ctrTitle"/>
          </p:nvPr>
        </p:nvSpPr>
        <p:spPr/>
        <p:txBody>
          <a:bodyPr/>
          <a:lstStyle/>
          <a:p>
            <a:r>
              <a:rPr lang="fr-FR" dirty="0"/>
              <a:t>En France</a:t>
            </a:r>
          </a:p>
        </p:txBody>
      </p:sp>
      <p:sp>
        <p:nvSpPr>
          <p:cNvPr id="4" name="Espace réservé du texte 3">
            <a:extLst>
              <a:ext uri="{FF2B5EF4-FFF2-40B4-BE49-F238E27FC236}">
                <a16:creationId xmlns:a16="http://schemas.microsoft.com/office/drawing/2014/main" id="{9D65D033-0FD7-AF56-74AC-9A7577B0EB01}"/>
              </a:ext>
            </a:extLst>
          </p:cNvPr>
          <p:cNvSpPr>
            <a:spLocks noGrp="1"/>
          </p:cNvSpPr>
          <p:nvPr>
            <p:ph type="body" sz="quarter" idx="12"/>
          </p:nvPr>
        </p:nvSpPr>
        <p:spPr>
          <a:xfrm>
            <a:off x="4858148" y="1568760"/>
            <a:ext cx="4974010" cy="1860240"/>
          </a:xfrm>
        </p:spPr>
        <p:txBody>
          <a:bodyPr/>
          <a:lstStyle/>
          <a:p>
            <a:r>
              <a:rPr lang="fr-FR" sz="1800" dirty="0">
                <a:solidFill>
                  <a:srgbClr val="222C4A"/>
                </a:solidFill>
                <a:latin typeface="+mj-lt"/>
                <a:ea typeface="Verdana" panose="020B0604030504040204" pitchFamily="34" charset="0"/>
                <a:cs typeface="Calibri" panose="020F0502020204030204" pitchFamily="34" charset="0"/>
              </a:rPr>
              <a:t>F</a:t>
            </a:r>
            <a:r>
              <a:rPr lang="fr-FR" sz="1800" dirty="0">
                <a:solidFill>
                  <a:srgbClr val="222C4A"/>
                </a:solidFill>
                <a:effectLst/>
                <a:latin typeface="+mj-lt"/>
                <a:ea typeface="Verdana" panose="020B0604030504040204" pitchFamily="34" charset="0"/>
                <a:cs typeface="Calibri" panose="020F0502020204030204" pitchFamily="34" charset="0"/>
              </a:rPr>
              <a:t>orte implantation sur le territoire français en raison de son histoire</a:t>
            </a:r>
          </a:p>
          <a:p>
            <a:r>
              <a:rPr lang="fr-FR" sz="1800" b="1" dirty="0">
                <a:solidFill>
                  <a:srgbClr val="222C4A"/>
                </a:solidFill>
                <a:effectLst/>
                <a:latin typeface="+mj-lt"/>
                <a:ea typeface="Verdana" panose="020B0604030504040204" pitchFamily="34" charset="0"/>
                <a:cs typeface="Calibri" panose="020F0502020204030204" pitchFamily="34" charset="0"/>
              </a:rPr>
              <a:t>39% du chiffre d’affaires</a:t>
            </a:r>
            <a:r>
              <a:rPr lang="fr-FR" sz="1800" dirty="0">
                <a:solidFill>
                  <a:srgbClr val="222C4A"/>
                </a:solidFill>
                <a:effectLst/>
                <a:latin typeface="+mj-lt"/>
                <a:ea typeface="Verdana" panose="020B0604030504040204" pitchFamily="34" charset="0"/>
                <a:cs typeface="Calibri" panose="020F0502020204030204" pitchFamily="34" charset="0"/>
              </a:rPr>
              <a:t> </a:t>
            </a:r>
          </a:p>
          <a:p>
            <a:r>
              <a:rPr lang="fr-FR" sz="1800" b="1" dirty="0">
                <a:solidFill>
                  <a:srgbClr val="222C4A"/>
                </a:solidFill>
                <a:effectLst/>
                <a:latin typeface="+mj-lt"/>
                <a:ea typeface="Verdana" panose="020B0604030504040204" pitchFamily="34" charset="0"/>
                <a:cs typeface="Calibri" panose="020F0502020204030204" pitchFamily="34" charset="0"/>
              </a:rPr>
              <a:t>11.000 consultants</a:t>
            </a:r>
            <a:endParaRPr lang="fr-FR" sz="1800" dirty="0">
              <a:solidFill>
                <a:srgbClr val="222C4A"/>
              </a:solidFill>
              <a:effectLst/>
              <a:latin typeface="+mj-lt"/>
              <a:ea typeface="Verdana" panose="020B0604030504040204" pitchFamily="34" charset="0"/>
              <a:cs typeface="Calibri" panose="020F0502020204030204" pitchFamily="34" charset="0"/>
            </a:endParaRPr>
          </a:p>
          <a:p>
            <a:endParaRPr lang="fr-FR" dirty="0"/>
          </a:p>
        </p:txBody>
      </p:sp>
      <p:pic>
        <p:nvPicPr>
          <p:cNvPr id="6" name="Image 5">
            <a:extLst>
              <a:ext uri="{FF2B5EF4-FFF2-40B4-BE49-F238E27FC236}">
                <a16:creationId xmlns:a16="http://schemas.microsoft.com/office/drawing/2014/main" id="{6DCD8D6D-C374-8E52-53A6-98719D075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5595" y="4257674"/>
            <a:ext cx="3081852" cy="657225"/>
          </a:xfrm>
          <a:prstGeom prst="rect">
            <a:avLst/>
          </a:prstGeom>
        </p:spPr>
      </p:pic>
      <p:pic>
        <p:nvPicPr>
          <p:cNvPr id="7" name="Image 6" descr="Une image contenant carte&#10;&#10;Description générée automatiquement">
            <a:extLst>
              <a:ext uri="{FF2B5EF4-FFF2-40B4-BE49-F238E27FC236}">
                <a16:creationId xmlns:a16="http://schemas.microsoft.com/office/drawing/2014/main" id="{19AD281B-E211-E87C-B9C5-6791913D7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 y="1735455"/>
            <a:ext cx="4448810" cy="4071620"/>
          </a:xfrm>
          <a:prstGeom prst="rect">
            <a:avLst/>
          </a:prstGeom>
        </p:spPr>
      </p:pic>
      <p:pic>
        <p:nvPicPr>
          <p:cNvPr id="8" name="Image 7">
            <a:extLst>
              <a:ext uri="{FF2B5EF4-FFF2-40B4-BE49-F238E27FC236}">
                <a16:creationId xmlns:a16="http://schemas.microsoft.com/office/drawing/2014/main" id="{59F4EF7A-2460-D143-4BEB-A0ED590A22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7920" y="4004945"/>
            <a:ext cx="1403350" cy="1498600"/>
          </a:xfrm>
          <a:prstGeom prst="rect">
            <a:avLst/>
          </a:prstGeom>
        </p:spPr>
      </p:pic>
    </p:spTree>
    <p:extLst>
      <p:ext uri="{BB962C8B-B14F-4D97-AF65-F5344CB8AC3E}">
        <p14:creationId xmlns:p14="http://schemas.microsoft.com/office/powerpoint/2010/main" val="23831018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E2D150-487B-8230-B994-CDDE3D6B2F0E}"/>
              </a:ext>
            </a:extLst>
          </p:cNvPr>
          <p:cNvSpPr>
            <a:spLocks noGrp="1"/>
          </p:cNvSpPr>
          <p:nvPr>
            <p:ph type="ctrTitle"/>
          </p:nvPr>
        </p:nvSpPr>
        <p:spPr/>
        <p:txBody>
          <a:bodyPr/>
          <a:lstStyle/>
          <a:p>
            <a:r>
              <a:rPr lang="fr-FR" dirty="0"/>
              <a:t>Plateforme technique</a:t>
            </a:r>
          </a:p>
        </p:txBody>
      </p:sp>
      <p:pic>
        <p:nvPicPr>
          <p:cNvPr id="5" name="Image 4">
            <a:extLst>
              <a:ext uri="{FF2B5EF4-FFF2-40B4-BE49-F238E27FC236}">
                <a16:creationId xmlns:a16="http://schemas.microsoft.com/office/drawing/2014/main" id="{9A62D288-2E63-2894-D558-C8C120307BDA}"/>
              </a:ext>
            </a:extLst>
          </p:cNvPr>
          <p:cNvPicPr>
            <a:picLocks noChangeAspect="1"/>
          </p:cNvPicPr>
          <p:nvPr/>
        </p:nvPicPr>
        <p:blipFill>
          <a:blip r:embed="rId2"/>
          <a:stretch>
            <a:fillRect/>
          </a:stretch>
        </p:blipFill>
        <p:spPr>
          <a:xfrm>
            <a:off x="549473" y="1620693"/>
            <a:ext cx="8016677" cy="4828225"/>
          </a:xfrm>
          <a:prstGeom prst="rect">
            <a:avLst/>
          </a:prstGeom>
        </p:spPr>
      </p:pic>
    </p:spTree>
    <p:extLst>
      <p:ext uri="{BB962C8B-B14F-4D97-AF65-F5344CB8AC3E}">
        <p14:creationId xmlns:p14="http://schemas.microsoft.com/office/powerpoint/2010/main" val="217658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001AAE2-CEE1-34A6-64EF-8D82DFC0CC38}"/>
              </a:ext>
            </a:extLst>
          </p:cNvPr>
          <p:cNvSpPr>
            <a:spLocks noGrp="1"/>
          </p:cNvSpPr>
          <p:nvPr>
            <p:ph type="body" sz="quarter" idx="11"/>
          </p:nvPr>
        </p:nvSpPr>
        <p:spPr/>
        <p:txBody>
          <a:bodyPr/>
          <a:lstStyle/>
          <a:p>
            <a:r>
              <a:rPr lang="fr-FR" dirty="0"/>
              <a:t>02</a:t>
            </a:r>
          </a:p>
        </p:txBody>
      </p:sp>
      <p:sp>
        <p:nvSpPr>
          <p:cNvPr id="3" name="Titre 2">
            <a:extLst>
              <a:ext uri="{FF2B5EF4-FFF2-40B4-BE49-F238E27FC236}">
                <a16:creationId xmlns:a16="http://schemas.microsoft.com/office/drawing/2014/main" id="{3FC168EE-E01A-D0F2-FA18-45A84E8A3CA1}"/>
              </a:ext>
            </a:extLst>
          </p:cNvPr>
          <p:cNvSpPr>
            <a:spLocks noGrp="1"/>
          </p:cNvSpPr>
          <p:nvPr>
            <p:ph type="ctrTitle"/>
          </p:nvPr>
        </p:nvSpPr>
        <p:spPr/>
        <p:txBody>
          <a:bodyPr/>
          <a:lstStyle/>
          <a:p>
            <a:r>
              <a:rPr lang="fr-FR" dirty="0"/>
              <a:t>Ma mission</a:t>
            </a:r>
          </a:p>
        </p:txBody>
      </p:sp>
    </p:spTree>
    <p:extLst>
      <p:ext uri="{BB962C8B-B14F-4D97-AF65-F5344CB8AC3E}">
        <p14:creationId xmlns:p14="http://schemas.microsoft.com/office/powerpoint/2010/main" val="681658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3286AB-7F1E-874E-4445-61A685AFEF11}"/>
              </a:ext>
            </a:extLst>
          </p:cNvPr>
          <p:cNvSpPr>
            <a:spLocks noGrp="1"/>
          </p:cNvSpPr>
          <p:nvPr>
            <p:ph type="ctrTitle"/>
          </p:nvPr>
        </p:nvSpPr>
        <p:spPr/>
        <p:txBody>
          <a:bodyPr/>
          <a:lstStyle/>
          <a:p>
            <a:r>
              <a:rPr lang="fr-FR" dirty="0"/>
              <a:t>Diagramme de classe</a:t>
            </a:r>
          </a:p>
        </p:txBody>
      </p:sp>
      <p:sp>
        <p:nvSpPr>
          <p:cNvPr id="3" name="Espace réservé du texte 2">
            <a:extLst>
              <a:ext uri="{FF2B5EF4-FFF2-40B4-BE49-F238E27FC236}">
                <a16:creationId xmlns:a16="http://schemas.microsoft.com/office/drawing/2014/main" id="{47935941-5EA5-E256-6439-76446D4C6541}"/>
              </a:ext>
            </a:extLst>
          </p:cNvPr>
          <p:cNvSpPr>
            <a:spLocks noGrp="1"/>
          </p:cNvSpPr>
          <p:nvPr>
            <p:ph type="body" sz="quarter" idx="14"/>
          </p:nvPr>
        </p:nvSpPr>
        <p:spPr>
          <a:xfrm>
            <a:off x="549473" y="1989474"/>
            <a:ext cx="8835827" cy="1324196"/>
          </a:xfrm>
        </p:spPr>
        <p:txBody>
          <a:bodyPr/>
          <a:lstStyle/>
          <a:p>
            <a:r>
              <a:rPr lang="fr-FR" dirty="0"/>
              <a:t>Un diagramme de classe est un type de </a:t>
            </a:r>
            <a:r>
              <a:rPr lang="fr-FR" b="1" dirty="0"/>
              <a:t>diagramme UML </a:t>
            </a:r>
            <a:r>
              <a:rPr lang="fr-FR" dirty="0"/>
              <a:t>utile pour la conception technique qui décrit un système en visualisant les différents </a:t>
            </a:r>
            <a:r>
              <a:rPr lang="fr-FR" b="1" i="1" dirty="0"/>
              <a:t>types d’objets au sein d’un système </a:t>
            </a:r>
            <a:r>
              <a:rPr lang="fr-FR" dirty="0"/>
              <a:t>et les </a:t>
            </a:r>
            <a:r>
              <a:rPr lang="fr-FR" b="1" dirty="0"/>
              <a:t>types de relations statiques</a:t>
            </a:r>
            <a:r>
              <a:rPr lang="fr-FR" dirty="0"/>
              <a:t> qui existent entre eux.</a:t>
            </a:r>
            <a:br>
              <a:rPr lang="fr-FR" dirty="0"/>
            </a:br>
            <a:br>
              <a:rPr lang="fr-FR" dirty="0"/>
            </a:br>
            <a:r>
              <a:rPr lang="fr-FR" dirty="0"/>
              <a:t>Il illustre également les </a:t>
            </a:r>
            <a:r>
              <a:rPr lang="fr-FR" b="1" dirty="0"/>
              <a:t>méthodes et les attributs des classes</a:t>
            </a:r>
            <a:r>
              <a:rPr lang="fr-FR" dirty="0"/>
              <a:t>.</a:t>
            </a:r>
          </a:p>
        </p:txBody>
      </p:sp>
    </p:spTree>
    <p:extLst>
      <p:ext uri="{BB962C8B-B14F-4D97-AF65-F5344CB8AC3E}">
        <p14:creationId xmlns:p14="http://schemas.microsoft.com/office/powerpoint/2010/main" val="2979114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BE6F65-85A7-A39B-1A41-5EBC91BAA9B1}"/>
              </a:ext>
            </a:extLst>
          </p:cNvPr>
          <p:cNvSpPr>
            <a:spLocks noGrp="1"/>
          </p:cNvSpPr>
          <p:nvPr>
            <p:ph type="ctrTitle"/>
          </p:nvPr>
        </p:nvSpPr>
        <p:spPr>
          <a:xfrm>
            <a:off x="549473" y="697702"/>
            <a:ext cx="7561065" cy="436516"/>
          </a:xfrm>
        </p:spPr>
        <p:txBody>
          <a:bodyPr/>
          <a:lstStyle/>
          <a:p>
            <a:r>
              <a:rPr lang="fr-FR" dirty="0"/>
              <a:t>Extraction des dispositifs</a:t>
            </a:r>
          </a:p>
        </p:txBody>
      </p:sp>
      <p:pic>
        <p:nvPicPr>
          <p:cNvPr id="5" name="Image 4">
            <a:extLst>
              <a:ext uri="{FF2B5EF4-FFF2-40B4-BE49-F238E27FC236}">
                <a16:creationId xmlns:a16="http://schemas.microsoft.com/office/drawing/2014/main" id="{0D39AAC8-F200-85D9-2A3C-332EF86B7ACA}"/>
              </a:ext>
            </a:extLst>
          </p:cNvPr>
          <p:cNvPicPr>
            <a:picLocks noChangeAspect="1"/>
          </p:cNvPicPr>
          <p:nvPr/>
        </p:nvPicPr>
        <p:blipFill>
          <a:blip r:embed="rId2"/>
          <a:stretch>
            <a:fillRect/>
          </a:stretch>
        </p:blipFill>
        <p:spPr>
          <a:xfrm>
            <a:off x="1140816" y="1217427"/>
            <a:ext cx="6378377" cy="5543511"/>
          </a:xfrm>
          <a:prstGeom prst="rect">
            <a:avLst/>
          </a:prstGeom>
        </p:spPr>
      </p:pic>
    </p:spTree>
    <p:extLst>
      <p:ext uri="{BB962C8B-B14F-4D97-AF65-F5344CB8AC3E}">
        <p14:creationId xmlns:p14="http://schemas.microsoft.com/office/powerpoint/2010/main" val="13394594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10AC7D-BBE4-3BB1-0E4E-770C092FE3B4}"/>
              </a:ext>
            </a:extLst>
          </p:cNvPr>
          <p:cNvSpPr>
            <a:spLocks noGrp="1"/>
          </p:cNvSpPr>
          <p:nvPr>
            <p:ph type="ctrTitle"/>
          </p:nvPr>
        </p:nvSpPr>
        <p:spPr/>
        <p:txBody>
          <a:bodyPr/>
          <a:lstStyle/>
          <a:p>
            <a:r>
              <a:rPr lang="fr-FR" dirty="0"/>
              <a:t>Diagramme de séquence</a:t>
            </a:r>
          </a:p>
        </p:txBody>
      </p:sp>
      <p:sp>
        <p:nvSpPr>
          <p:cNvPr id="3" name="Espace réservé du texte 2">
            <a:extLst>
              <a:ext uri="{FF2B5EF4-FFF2-40B4-BE49-F238E27FC236}">
                <a16:creationId xmlns:a16="http://schemas.microsoft.com/office/drawing/2014/main" id="{071C3B74-86F8-650D-2815-E38A834D3761}"/>
              </a:ext>
            </a:extLst>
          </p:cNvPr>
          <p:cNvSpPr>
            <a:spLocks noGrp="1"/>
          </p:cNvSpPr>
          <p:nvPr>
            <p:ph type="body" sz="quarter" idx="14"/>
          </p:nvPr>
        </p:nvSpPr>
        <p:spPr>
          <a:xfrm>
            <a:off x="549473" y="1989474"/>
            <a:ext cx="8694148" cy="1571827"/>
          </a:xfrm>
        </p:spPr>
        <p:txBody>
          <a:bodyPr/>
          <a:lstStyle/>
          <a:p>
            <a:r>
              <a:rPr lang="fr-FR" dirty="0"/>
              <a:t>Modélise les </a:t>
            </a:r>
            <a:r>
              <a:rPr lang="fr-FR" b="1" dirty="0"/>
              <a:t>interactions entre les objets</a:t>
            </a:r>
            <a:r>
              <a:rPr lang="fr-FR" dirty="0"/>
              <a:t> dans un cas d’utilisation unique </a:t>
            </a:r>
            <a:r>
              <a:rPr lang="fr-FR" b="1" dirty="0"/>
              <a:t>de façon chronologique.</a:t>
            </a:r>
            <a:br>
              <a:rPr lang="fr-FR" b="1" dirty="0"/>
            </a:br>
            <a:br>
              <a:rPr lang="fr-FR" dirty="0"/>
            </a:br>
            <a:r>
              <a:rPr lang="fr-FR" dirty="0"/>
              <a:t>Ils illustrent la manière dont les différentes parties d’un système interagissent entre elles pour exécuter une fonction, et l’ordre dans lequel les interactions se produisent lorsqu’un cas d’utilisation particulier est exécuté.</a:t>
            </a:r>
          </a:p>
        </p:txBody>
      </p:sp>
    </p:spTree>
    <p:extLst>
      <p:ext uri="{BB962C8B-B14F-4D97-AF65-F5344CB8AC3E}">
        <p14:creationId xmlns:p14="http://schemas.microsoft.com/office/powerpoint/2010/main" val="1813288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CB6603-7D15-43C1-C9FE-7189C9ED34E9}"/>
              </a:ext>
            </a:extLst>
          </p:cNvPr>
          <p:cNvSpPr>
            <a:spLocks noGrp="1"/>
          </p:cNvSpPr>
          <p:nvPr>
            <p:ph type="ctrTitle"/>
          </p:nvPr>
        </p:nvSpPr>
        <p:spPr/>
        <p:txBody>
          <a:bodyPr/>
          <a:lstStyle/>
          <a:p>
            <a:r>
              <a:rPr lang="fr-FR" dirty="0"/>
              <a:t>Extraction des dispositifs</a:t>
            </a:r>
          </a:p>
        </p:txBody>
      </p:sp>
      <p:pic>
        <p:nvPicPr>
          <p:cNvPr id="5" name="Image 4">
            <a:extLst>
              <a:ext uri="{FF2B5EF4-FFF2-40B4-BE49-F238E27FC236}">
                <a16:creationId xmlns:a16="http://schemas.microsoft.com/office/drawing/2014/main" id="{96C9A69A-8523-6361-F145-FE5B51CF04E1}"/>
              </a:ext>
            </a:extLst>
          </p:cNvPr>
          <p:cNvPicPr>
            <a:picLocks noChangeAspect="1"/>
          </p:cNvPicPr>
          <p:nvPr/>
        </p:nvPicPr>
        <p:blipFill>
          <a:blip r:embed="rId2"/>
          <a:stretch>
            <a:fillRect/>
          </a:stretch>
        </p:blipFill>
        <p:spPr>
          <a:xfrm>
            <a:off x="549473" y="1338633"/>
            <a:ext cx="7819828" cy="5392698"/>
          </a:xfrm>
          <a:prstGeom prst="rect">
            <a:avLst/>
          </a:prstGeom>
        </p:spPr>
      </p:pic>
    </p:spTree>
    <p:extLst>
      <p:ext uri="{BB962C8B-B14F-4D97-AF65-F5344CB8AC3E}">
        <p14:creationId xmlns:p14="http://schemas.microsoft.com/office/powerpoint/2010/main" val="4264857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FF3425-3FE8-0A98-397A-3FCB881F0C0E}"/>
              </a:ext>
            </a:extLst>
          </p:cNvPr>
          <p:cNvSpPr>
            <a:spLocks noGrp="1"/>
          </p:cNvSpPr>
          <p:nvPr>
            <p:ph type="title"/>
          </p:nvPr>
        </p:nvSpPr>
        <p:spPr/>
        <p:txBody>
          <a:bodyPr/>
          <a:lstStyle/>
          <a:p>
            <a:r>
              <a:rPr lang="fr-FR" dirty="0"/>
              <a:t>Implémentation</a:t>
            </a:r>
          </a:p>
        </p:txBody>
      </p:sp>
      <p:sp>
        <p:nvSpPr>
          <p:cNvPr id="5" name="Espace réservé du texte 4">
            <a:extLst>
              <a:ext uri="{FF2B5EF4-FFF2-40B4-BE49-F238E27FC236}">
                <a16:creationId xmlns:a16="http://schemas.microsoft.com/office/drawing/2014/main" id="{BD150983-70DA-5D96-77C2-8C018890DA7B}"/>
              </a:ext>
            </a:extLst>
          </p:cNvPr>
          <p:cNvSpPr>
            <a:spLocks noGrp="1"/>
          </p:cNvSpPr>
          <p:nvPr>
            <p:ph type="body" sz="quarter" idx="13"/>
          </p:nvPr>
        </p:nvSpPr>
        <p:spPr/>
        <p:txBody>
          <a:bodyPr/>
          <a:lstStyle/>
          <a:p>
            <a:r>
              <a:rPr lang="fr-FR" dirty="0"/>
              <a:t>06</a:t>
            </a:r>
          </a:p>
        </p:txBody>
      </p:sp>
      <p:pic>
        <p:nvPicPr>
          <p:cNvPr id="6" name="Image 5">
            <a:extLst>
              <a:ext uri="{FF2B5EF4-FFF2-40B4-BE49-F238E27FC236}">
                <a16:creationId xmlns:a16="http://schemas.microsoft.com/office/drawing/2014/main" id="{3D7621DC-3417-1F20-8D24-1E225DFFC452}"/>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35209988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7BAEE0-D231-630B-4763-4B28526A0723}"/>
              </a:ext>
            </a:extLst>
          </p:cNvPr>
          <p:cNvSpPr>
            <a:spLocks noGrp="1"/>
          </p:cNvSpPr>
          <p:nvPr>
            <p:ph type="ctrTitle"/>
          </p:nvPr>
        </p:nvSpPr>
        <p:spPr/>
        <p:txBody>
          <a:bodyPr/>
          <a:lstStyle/>
          <a:p>
            <a:r>
              <a:rPr lang="fr-FR" dirty="0"/>
              <a:t>PR7 : Extraction des dispositifs</a:t>
            </a:r>
          </a:p>
        </p:txBody>
      </p:sp>
      <p:pic>
        <p:nvPicPr>
          <p:cNvPr id="5" name="Image 4">
            <a:extLst>
              <a:ext uri="{FF2B5EF4-FFF2-40B4-BE49-F238E27FC236}">
                <a16:creationId xmlns:a16="http://schemas.microsoft.com/office/drawing/2014/main" id="{982D6316-F9C4-3F8F-0BA4-5515C9504A16}"/>
              </a:ext>
            </a:extLst>
          </p:cNvPr>
          <p:cNvPicPr>
            <a:picLocks noChangeAspect="1"/>
          </p:cNvPicPr>
          <p:nvPr/>
        </p:nvPicPr>
        <p:blipFill>
          <a:blip r:embed="rId2"/>
          <a:stretch>
            <a:fillRect/>
          </a:stretch>
        </p:blipFill>
        <p:spPr>
          <a:xfrm>
            <a:off x="549473" y="1403350"/>
            <a:ext cx="7501659" cy="4974086"/>
          </a:xfrm>
          <a:prstGeom prst="rect">
            <a:avLst/>
          </a:prstGeom>
        </p:spPr>
      </p:pic>
    </p:spTree>
    <p:extLst>
      <p:ext uri="{BB962C8B-B14F-4D97-AF65-F5344CB8AC3E}">
        <p14:creationId xmlns:p14="http://schemas.microsoft.com/office/powerpoint/2010/main" val="879071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FDFDA-509A-A40C-0CD3-1E3D38F81411}"/>
              </a:ext>
            </a:extLst>
          </p:cNvPr>
          <p:cNvSpPr>
            <a:spLocks noGrp="1"/>
          </p:cNvSpPr>
          <p:nvPr>
            <p:ph type="ctrTitle"/>
          </p:nvPr>
        </p:nvSpPr>
        <p:spPr/>
        <p:txBody>
          <a:bodyPr/>
          <a:lstStyle/>
          <a:p>
            <a:r>
              <a:rPr lang="fr-FR" dirty="0"/>
              <a:t>PR7 : </a:t>
            </a:r>
            <a:r>
              <a:rPr lang="fr-FR" dirty="0" err="1"/>
              <a:t>PlanService.ts</a:t>
            </a:r>
            <a:r>
              <a:rPr lang="fr-FR" dirty="0"/>
              <a:t> (Service)</a:t>
            </a:r>
          </a:p>
        </p:txBody>
      </p:sp>
      <p:pic>
        <p:nvPicPr>
          <p:cNvPr id="5" name="Image 4">
            <a:extLst>
              <a:ext uri="{FF2B5EF4-FFF2-40B4-BE49-F238E27FC236}">
                <a16:creationId xmlns:a16="http://schemas.microsoft.com/office/drawing/2014/main" id="{66C0A17F-D490-BB97-8240-CCC176B71B1E}"/>
              </a:ext>
            </a:extLst>
          </p:cNvPr>
          <p:cNvPicPr>
            <a:picLocks noChangeAspect="1"/>
          </p:cNvPicPr>
          <p:nvPr/>
        </p:nvPicPr>
        <p:blipFill>
          <a:blip r:embed="rId2"/>
          <a:stretch>
            <a:fillRect/>
          </a:stretch>
        </p:blipFill>
        <p:spPr>
          <a:xfrm>
            <a:off x="438150" y="2783999"/>
            <a:ext cx="5781368" cy="1622323"/>
          </a:xfrm>
          <a:prstGeom prst="rect">
            <a:avLst/>
          </a:prstGeom>
        </p:spPr>
      </p:pic>
      <p:sp>
        <p:nvSpPr>
          <p:cNvPr id="8" name="ZoneTexte 7">
            <a:extLst>
              <a:ext uri="{FF2B5EF4-FFF2-40B4-BE49-F238E27FC236}">
                <a16:creationId xmlns:a16="http://schemas.microsoft.com/office/drawing/2014/main" id="{ECA034D8-5644-6B75-85CA-8632259E388C}"/>
              </a:ext>
            </a:extLst>
          </p:cNvPr>
          <p:cNvSpPr txBox="1"/>
          <p:nvPr/>
        </p:nvSpPr>
        <p:spPr>
          <a:xfrm>
            <a:off x="5734050" y="1228005"/>
            <a:ext cx="4171950" cy="1077218"/>
          </a:xfrm>
          <a:prstGeom prst="rect">
            <a:avLst/>
          </a:prstGeom>
          <a:noFill/>
        </p:spPr>
        <p:txBody>
          <a:bodyPr wrap="square" rtlCol="0">
            <a:spAutoFit/>
          </a:bodyPr>
          <a:lstStyle/>
          <a:p>
            <a:r>
              <a:rPr lang="fr-FR" sz="1600" b="1" i="0" u="none" strike="noStrike" baseline="0" dirty="0" err="1">
                <a:solidFill>
                  <a:srgbClr val="212C49"/>
                </a:solidFill>
                <a:latin typeface="Calibri" panose="020F0502020204030204" pitchFamily="34" charset="0"/>
              </a:rPr>
              <a:t>ArrayBuffer</a:t>
            </a:r>
            <a:r>
              <a:rPr lang="fr-FR" sz="1600" b="1" i="0" u="none" strike="noStrike" baseline="0" dirty="0">
                <a:solidFill>
                  <a:srgbClr val="212C49"/>
                </a:solidFill>
                <a:latin typeface="Calibri" panose="020F0502020204030204" pitchFamily="34" charset="0"/>
              </a:rPr>
              <a:t> </a:t>
            </a:r>
            <a:r>
              <a:rPr lang="fr-FR" sz="1600" b="0" i="0" u="none" strike="noStrike" baseline="0" dirty="0">
                <a:solidFill>
                  <a:srgbClr val="212C49"/>
                </a:solidFill>
                <a:latin typeface="Calibri" panose="020F0502020204030204" pitchFamily="34" charset="0"/>
              </a:rPr>
              <a:t>: Tampon de données binaires. </a:t>
            </a:r>
          </a:p>
          <a:p>
            <a:r>
              <a:rPr lang="fr-FR" sz="1600" b="0" i="0" u="none" strike="noStrike" baseline="0" dirty="0">
                <a:solidFill>
                  <a:srgbClr val="212C49"/>
                </a:solidFill>
                <a:latin typeface="Calibri" panose="020F0502020204030204" pitchFamily="34" charset="0"/>
              </a:rPr>
              <a:t>Ne peuvent pas être lus ou écrits directement, mais peuvent être passés à un tableau typé pour interpréter le tampon brut.</a:t>
            </a:r>
            <a:endParaRPr lang="fr-FR" sz="1600" dirty="0"/>
          </a:p>
        </p:txBody>
      </p:sp>
      <p:sp>
        <p:nvSpPr>
          <p:cNvPr id="9" name="ZoneTexte 8">
            <a:extLst>
              <a:ext uri="{FF2B5EF4-FFF2-40B4-BE49-F238E27FC236}">
                <a16:creationId xmlns:a16="http://schemas.microsoft.com/office/drawing/2014/main" id="{D89DE137-38E4-A0D4-3A87-C3F2494BEE94}"/>
              </a:ext>
            </a:extLst>
          </p:cNvPr>
          <p:cNvSpPr txBox="1"/>
          <p:nvPr/>
        </p:nvSpPr>
        <p:spPr>
          <a:xfrm>
            <a:off x="438149" y="1312165"/>
            <a:ext cx="4869141" cy="830997"/>
          </a:xfrm>
          <a:prstGeom prst="rect">
            <a:avLst/>
          </a:prstGeom>
          <a:noFill/>
        </p:spPr>
        <p:txBody>
          <a:bodyPr wrap="square" rtlCol="0">
            <a:spAutoFit/>
          </a:bodyPr>
          <a:lstStyle/>
          <a:p>
            <a:r>
              <a:rPr lang="fr-FR" sz="1600" b="1" i="0" u="none" strike="noStrike" baseline="0" dirty="0">
                <a:solidFill>
                  <a:srgbClr val="212C49"/>
                </a:solidFill>
                <a:latin typeface="Calibri" panose="020F0502020204030204" pitchFamily="34" charset="0"/>
              </a:rPr>
              <a:t>Promise </a:t>
            </a:r>
            <a:r>
              <a:rPr lang="fr-FR" sz="1600" dirty="0">
                <a:solidFill>
                  <a:srgbClr val="212C49"/>
                </a:solidFill>
                <a:latin typeface="Calibri" panose="020F0502020204030204" pitchFamily="34" charset="0"/>
              </a:rPr>
              <a:t>: </a:t>
            </a:r>
            <a:r>
              <a:rPr lang="fr-FR" sz="1600" b="0" i="0" u="none" strike="noStrike" baseline="0" dirty="0">
                <a:solidFill>
                  <a:srgbClr val="212C49"/>
                </a:solidFill>
                <a:latin typeface="Calibri" panose="020F0502020204030204" pitchFamily="34" charset="0"/>
              </a:rPr>
              <a:t>Réaliser des traitements de façon asynchrone.</a:t>
            </a:r>
          </a:p>
          <a:p>
            <a:r>
              <a:rPr lang="fr-FR" sz="1600" b="0" i="0" u="none" strike="noStrike" baseline="0" dirty="0">
                <a:solidFill>
                  <a:srgbClr val="212C49"/>
                </a:solidFill>
                <a:latin typeface="Calibri" panose="020F0502020204030204" pitchFamily="34" charset="0"/>
              </a:rPr>
              <a:t>Représente une valeur qui peut être disponible maintenant, dans le futur voire jamais.</a:t>
            </a:r>
            <a:endParaRPr lang="fr-FR" sz="1600" dirty="0"/>
          </a:p>
        </p:txBody>
      </p:sp>
      <p:sp>
        <p:nvSpPr>
          <p:cNvPr id="11" name="ZoneTexte 10">
            <a:extLst>
              <a:ext uri="{FF2B5EF4-FFF2-40B4-BE49-F238E27FC236}">
                <a16:creationId xmlns:a16="http://schemas.microsoft.com/office/drawing/2014/main" id="{78D41824-1C84-2C7B-AE88-A32D27E02E17}"/>
              </a:ext>
            </a:extLst>
          </p:cNvPr>
          <p:cNvSpPr txBox="1"/>
          <p:nvPr/>
        </p:nvSpPr>
        <p:spPr>
          <a:xfrm>
            <a:off x="660501" y="4821072"/>
            <a:ext cx="4140099" cy="1528928"/>
          </a:xfrm>
          <a:prstGeom prst="rect">
            <a:avLst/>
          </a:prstGeom>
          <a:noFill/>
        </p:spPr>
        <p:txBody>
          <a:bodyPr wrap="square" rtlCol="0">
            <a:spAutoFit/>
          </a:bodyPr>
          <a:lstStyle/>
          <a:p>
            <a:r>
              <a:rPr lang="fr-FR" sz="1800" i="0" u="none" strike="noStrike" baseline="0" dirty="0">
                <a:solidFill>
                  <a:srgbClr val="212C49"/>
                </a:solidFill>
                <a:latin typeface="Calibri" panose="020F0502020204030204" pitchFamily="34" charset="0"/>
              </a:rPr>
              <a:t>La propriété </a:t>
            </a:r>
            <a:r>
              <a:rPr lang="fr-FR" sz="1800" b="1" i="0" u="none" strike="noStrike" baseline="0" dirty="0">
                <a:solidFill>
                  <a:srgbClr val="212C49"/>
                </a:solidFill>
                <a:latin typeface="Calibri" panose="020F0502020204030204" pitchFamily="34" charset="0"/>
              </a:rPr>
              <a:t>http</a:t>
            </a:r>
            <a:r>
              <a:rPr lang="fr-FR" sz="1800" i="0" u="none" strike="noStrike" baseline="0" dirty="0">
                <a:solidFill>
                  <a:srgbClr val="212C49"/>
                </a:solidFill>
                <a:latin typeface="Calibri" panose="020F0502020204030204" pitchFamily="34" charset="0"/>
              </a:rPr>
              <a:t> est de type HttpClient fournit par Angular.</a:t>
            </a:r>
          </a:p>
          <a:p>
            <a:r>
              <a:rPr lang="fr-FR" sz="1800" i="0" u="none" strike="noStrike" baseline="0" dirty="0">
                <a:solidFill>
                  <a:srgbClr val="212C49"/>
                </a:solidFill>
                <a:latin typeface="Calibri" panose="020F0502020204030204" pitchFamily="34" charset="0"/>
              </a:rPr>
              <a:t> Ce service est disponible sous la forme d'une classe injectable avec des méthodes pour effectuer des requêtes http.</a:t>
            </a:r>
            <a:endParaRPr lang="fr-FR" dirty="0"/>
          </a:p>
        </p:txBody>
      </p:sp>
      <p:sp>
        <p:nvSpPr>
          <p:cNvPr id="12" name="ZoneTexte 11">
            <a:extLst>
              <a:ext uri="{FF2B5EF4-FFF2-40B4-BE49-F238E27FC236}">
                <a16:creationId xmlns:a16="http://schemas.microsoft.com/office/drawing/2014/main" id="{2C93E39D-A98C-6DBA-3FB9-CF2B992B60F4}"/>
              </a:ext>
            </a:extLst>
          </p:cNvPr>
          <p:cNvSpPr txBox="1"/>
          <p:nvPr/>
        </p:nvSpPr>
        <p:spPr>
          <a:xfrm>
            <a:off x="5489673" y="4284933"/>
            <a:ext cx="3901977" cy="1200329"/>
          </a:xfrm>
          <a:prstGeom prst="rect">
            <a:avLst/>
          </a:prstGeom>
          <a:noFill/>
        </p:spPr>
        <p:txBody>
          <a:bodyPr wrap="square" rtlCol="0">
            <a:spAutoFit/>
          </a:bodyPr>
          <a:lstStyle/>
          <a:p>
            <a:r>
              <a:rPr lang="fr-FR" sz="1800" b="0" i="0" u="none" strike="noStrike" baseline="0" dirty="0">
                <a:solidFill>
                  <a:srgbClr val="212C49"/>
                </a:solidFill>
                <a:latin typeface="Calibri" panose="020F0502020204030204" pitchFamily="34" charset="0"/>
              </a:rPr>
              <a:t>La propriété </a:t>
            </a:r>
            <a:r>
              <a:rPr lang="fr-FR" sz="1800" b="1" i="0" u="none" strike="noStrike" baseline="0" dirty="0">
                <a:solidFill>
                  <a:schemeClr val="tx2"/>
                </a:solidFill>
                <a:latin typeface="Calibri" panose="020F0502020204030204" pitchFamily="34" charset="0"/>
              </a:rPr>
              <a:t>api</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est de type </a:t>
            </a:r>
            <a:r>
              <a:rPr lang="fr-FR" sz="1800" b="0" i="0" u="none" strike="noStrike" baseline="0" dirty="0" err="1">
                <a:solidFill>
                  <a:srgbClr val="974705"/>
                </a:solidFill>
                <a:latin typeface="Calibri" panose="020F0502020204030204" pitchFamily="34" charset="0"/>
              </a:rPr>
              <a:t>ApiService</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qui est un service qui a pour propriété </a:t>
            </a:r>
            <a:r>
              <a:rPr lang="fr-FR" sz="1800" b="0" i="0" u="none" strike="noStrike" baseline="0" dirty="0" err="1">
                <a:solidFill>
                  <a:srgbClr val="974705"/>
                </a:solidFill>
                <a:latin typeface="Calibri" panose="020F0502020204030204" pitchFamily="34" charset="0"/>
              </a:rPr>
              <a:t>hubApiHost</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qui renseigne l’URL du backend. </a:t>
            </a:r>
            <a:endParaRPr lang="fr-FR" dirty="0"/>
          </a:p>
        </p:txBody>
      </p:sp>
    </p:spTree>
    <p:extLst>
      <p:ext uri="{BB962C8B-B14F-4D97-AF65-F5344CB8AC3E}">
        <p14:creationId xmlns:p14="http://schemas.microsoft.com/office/powerpoint/2010/main" val="2339988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28D47E-FFE2-AFDF-BB8F-BD3FE7046460}"/>
              </a:ext>
            </a:extLst>
          </p:cNvPr>
          <p:cNvSpPr>
            <a:spLocks noGrp="1"/>
          </p:cNvSpPr>
          <p:nvPr>
            <p:ph type="ctrTitle"/>
          </p:nvPr>
        </p:nvSpPr>
        <p:spPr/>
        <p:txBody>
          <a:bodyPr/>
          <a:lstStyle/>
          <a:p>
            <a:r>
              <a:rPr lang="fr-FR" dirty="0"/>
              <a:t>PR7 : Plan-</a:t>
            </a:r>
            <a:r>
              <a:rPr lang="fr-FR" dirty="0" err="1"/>
              <a:t>list</a:t>
            </a:r>
            <a:r>
              <a:rPr lang="fr-FR" dirty="0"/>
              <a:t>-</a:t>
            </a:r>
            <a:r>
              <a:rPr lang="fr-FR" dirty="0" err="1"/>
              <a:t>component.ts</a:t>
            </a:r>
            <a:endParaRPr lang="fr-FR" dirty="0"/>
          </a:p>
        </p:txBody>
      </p:sp>
      <p:pic>
        <p:nvPicPr>
          <p:cNvPr id="5" name="Image 4">
            <a:extLst>
              <a:ext uri="{FF2B5EF4-FFF2-40B4-BE49-F238E27FC236}">
                <a16:creationId xmlns:a16="http://schemas.microsoft.com/office/drawing/2014/main" id="{8EC9BEA5-9626-F040-CBF0-D2FA0126619D}"/>
              </a:ext>
            </a:extLst>
          </p:cNvPr>
          <p:cNvPicPr>
            <a:picLocks noChangeAspect="1"/>
          </p:cNvPicPr>
          <p:nvPr/>
        </p:nvPicPr>
        <p:blipFill>
          <a:blip r:embed="rId3"/>
          <a:stretch>
            <a:fillRect/>
          </a:stretch>
        </p:blipFill>
        <p:spPr>
          <a:xfrm>
            <a:off x="82961" y="1173931"/>
            <a:ext cx="5512412" cy="5087169"/>
          </a:xfrm>
          <a:prstGeom prst="rect">
            <a:avLst/>
          </a:prstGeom>
        </p:spPr>
      </p:pic>
      <p:sp>
        <p:nvSpPr>
          <p:cNvPr id="7" name="ZoneTexte 6">
            <a:extLst>
              <a:ext uri="{FF2B5EF4-FFF2-40B4-BE49-F238E27FC236}">
                <a16:creationId xmlns:a16="http://schemas.microsoft.com/office/drawing/2014/main" id="{38261584-9798-BD38-5C28-6A3F4AD0D956}"/>
              </a:ext>
            </a:extLst>
          </p:cNvPr>
          <p:cNvSpPr txBox="1"/>
          <p:nvPr/>
        </p:nvSpPr>
        <p:spPr>
          <a:xfrm>
            <a:off x="4387850" y="1188141"/>
            <a:ext cx="3657600" cy="523220"/>
          </a:xfrm>
          <a:prstGeom prst="rect">
            <a:avLst/>
          </a:prstGeom>
          <a:noFill/>
        </p:spPr>
        <p:txBody>
          <a:bodyPr wrap="square" rtlCol="0">
            <a:spAutoFit/>
          </a:bodyPr>
          <a:lstStyle/>
          <a:p>
            <a:r>
              <a:rPr lang="fr-FR" sz="1200" b="1" dirty="0"/>
              <a:t>Test </a:t>
            </a:r>
            <a:r>
              <a:rPr lang="fr-FR" sz="1200" b="1" dirty="0" err="1"/>
              <a:t>boolean</a:t>
            </a:r>
            <a:r>
              <a:rPr lang="fr-FR" sz="1200" b="1" dirty="0"/>
              <a:t> </a:t>
            </a:r>
            <a:r>
              <a:rPr lang="fr-FR" sz="1200" b="1" dirty="0" err="1"/>
              <a:t>isExportDownloding</a:t>
            </a:r>
            <a:r>
              <a:rPr lang="fr-FR" sz="1200" b="1" dirty="0"/>
              <a:t>.</a:t>
            </a:r>
          </a:p>
          <a:p>
            <a:endParaRPr lang="fr-FR" sz="1600" dirty="0"/>
          </a:p>
        </p:txBody>
      </p:sp>
      <p:sp>
        <p:nvSpPr>
          <p:cNvPr id="8" name="ZoneTexte 7">
            <a:extLst>
              <a:ext uri="{FF2B5EF4-FFF2-40B4-BE49-F238E27FC236}">
                <a16:creationId xmlns:a16="http://schemas.microsoft.com/office/drawing/2014/main" id="{F1A57843-995C-B798-7ACE-001F48BF876F}"/>
              </a:ext>
            </a:extLst>
          </p:cNvPr>
          <p:cNvSpPr txBox="1"/>
          <p:nvPr/>
        </p:nvSpPr>
        <p:spPr>
          <a:xfrm>
            <a:off x="6686550" y="2377753"/>
            <a:ext cx="3657600" cy="707886"/>
          </a:xfrm>
          <a:prstGeom prst="rect">
            <a:avLst/>
          </a:prstGeom>
          <a:noFill/>
        </p:spPr>
        <p:txBody>
          <a:bodyPr wrap="square" rtlCol="0">
            <a:spAutoFit/>
          </a:bodyPr>
          <a:lstStyle/>
          <a:p>
            <a:r>
              <a:rPr lang="fr-FR" sz="1200" b="1" dirty="0"/>
              <a:t>Affichage notification avec </a:t>
            </a:r>
            <a:r>
              <a:rPr lang="fr-FR" sz="1200" b="1" dirty="0" err="1"/>
              <a:t>Toastr</a:t>
            </a:r>
            <a:r>
              <a:rPr lang="fr-FR" sz="1200" b="1" dirty="0"/>
              <a:t> (</a:t>
            </a:r>
            <a:r>
              <a:rPr lang="fr-FR" sz="1200" b="1" dirty="0" err="1"/>
              <a:t>Bibliotheque</a:t>
            </a:r>
            <a:r>
              <a:rPr lang="fr-FR" sz="1200" b="1" dirty="0"/>
              <a:t> JS utilisant </a:t>
            </a:r>
            <a:r>
              <a:rPr lang="fr-FR" sz="1200" b="1" dirty="0" err="1"/>
              <a:t>Jquery</a:t>
            </a:r>
            <a:r>
              <a:rPr lang="fr-FR" sz="1200" b="1" dirty="0"/>
              <a:t>)</a:t>
            </a:r>
          </a:p>
          <a:p>
            <a:endParaRPr lang="fr-FR" sz="1600" dirty="0"/>
          </a:p>
        </p:txBody>
      </p:sp>
      <p:pic>
        <p:nvPicPr>
          <p:cNvPr id="10" name="Image 9">
            <a:extLst>
              <a:ext uri="{FF2B5EF4-FFF2-40B4-BE49-F238E27FC236}">
                <a16:creationId xmlns:a16="http://schemas.microsoft.com/office/drawing/2014/main" id="{05BCE111-4945-8741-F34A-8341285728DE}"/>
              </a:ext>
            </a:extLst>
          </p:cNvPr>
          <p:cNvPicPr>
            <a:picLocks noChangeAspect="1"/>
          </p:cNvPicPr>
          <p:nvPr/>
        </p:nvPicPr>
        <p:blipFill>
          <a:blip r:embed="rId4"/>
          <a:stretch>
            <a:fillRect/>
          </a:stretch>
        </p:blipFill>
        <p:spPr>
          <a:xfrm>
            <a:off x="6686550" y="1711361"/>
            <a:ext cx="3219450" cy="666392"/>
          </a:xfrm>
          <a:prstGeom prst="rect">
            <a:avLst/>
          </a:prstGeom>
        </p:spPr>
      </p:pic>
      <p:cxnSp>
        <p:nvCxnSpPr>
          <p:cNvPr id="12" name="Connecteur droit avec flèche 11">
            <a:extLst>
              <a:ext uri="{FF2B5EF4-FFF2-40B4-BE49-F238E27FC236}">
                <a16:creationId xmlns:a16="http://schemas.microsoft.com/office/drawing/2014/main" id="{C932E7AD-C3B5-421F-457B-AE003915A6D2}"/>
              </a:ext>
            </a:extLst>
          </p:cNvPr>
          <p:cNvCxnSpPr>
            <a:cxnSpLocks/>
            <a:stCxn id="7" idx="1"/>
          </p:cNvCxnSpPr>
          <p:nvPr/>
        </p:nvCxnSpPr>
        <p:spPr>
          <a:xfrm flipH="1">
            <a:off x="2622550" y="1449751"/>
            <a:ext cx="1765300" cy="461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DEE6264D-A321-2188-56B6-15047BCE140C}"/>
              </a:ext>
            </a:extLst>
          </p:cNvPr>
          <p:cNvCxnSpPr>
            <a:cxnSpLocks/>
          </p:cNvCxnSpPr>
          <p:nvPr/>
        </p:nvCxnSpPr>
        <p:spPr>
          <a:xfrm flipH="1" flipV="1">
            <a:off x="5595373" y="2377753"/>
            <a:ext cx="995927" cy="123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ZoneTexte 16">
            <a:extLst>
              <a:ext uri="{FF2B5EF4-FFF2-40B4-BE49-F238E27FC236}">
                <a16:creationId xmlns:a16="http://schemas.microsoft.com/office/drawing/2014/main" id="{B0349BD1-520C-02A6-70B4-F23C00BE0100}"/>
              </a:ext>
            </a:extLst>
          </p:cNvPr>
          <p:cNvSpPr txBox="1"/>
          <p:nvPr/>
        </p:nvSpPr>
        <p:spPr>
          <a:xfrm>
            <a:off x="5409789" y="3167288"/>
            <a:ext cx="4413250" cy="2308324"/>
          </a:xfrm>
          <a:prstGeom prst="rect">
            <a:avLst/>
          </a:prstGeom>
          <a:noFill/>
        </p:spPr>
        <p:txBody>
          <a:bodyPr wrap="square" rtlCol="0">
            <a:spAutoFit/>
          </a:bodyPr>
          <a:lstStyle/>
          <a:p>
            <a:r>
              <a:rPr lang="fr-FR" sz="1200" b="1" dirty="0"/>
              <a:t>Récupère une Promise&lt;</a:t>
            </a:r>
            <a:r>
              <a:rPr lang="fr-FR" sz="1200" b="1" dirty="0" err="1"/>
              <a:t>ArrayBuffer</a:t>
            </a:r>
            <a:r>
              <a:rPr lang="fr-FR" sz="1200" b="1" dirty="0"/>
              <a:t>&gt; dans data</a:t>
            </a:r>
          </a:p>
          <a:p>
            <a:r>
              <a:rPr lang="fr-FR" sz="1200" b="1" dirty="0"/>
              <a:t>avec lequel on construit un blob en lui affectant le type MIME csv.</a:t>
            </a:r>
          </a:p>
          <a:p>
            <a:endParaRPr lang="fr-FR" sz="1200" b="1" dirty="0"/>
          </a:p>
          <a:p>
            <a:r>
              <a:rPr lang="fr-FR" sz="1200" b="1" dirty="0"/>
              <a:t>Les blobs (pour </a:t>
            </a:r>
            <a:r>
              <a:rPr lang="fr-FR" sz="1200" b="1" dirty="0" err="1"/>
              <a:t>Binary</a:t>
            </a:r>
            <a:r>
              <a:rPr lang="fr-FR" sz="1200" b="1" dirty="0"/>
              <a:t> Large </a:t>
            </a:r>
            <a:r>
              <a:rPr lang="fr-FR" sz="1200" b="1" dirty="0" err="1"/>
              <a:t>Objects</a:t>
            </a:r>
            <a:r>
              <a:rPr lang="fr-FR" sz="1200" b="1" dirty="0"/>
              <a:t>) représentent des données qui ne sont pas dans un format JavaScript natif. </a:t>
            </a:r>
          </a:p>
          <a:p>
            <a:endParaRPr lang="fr-FR" sz="1200" b="1" dirty="0"/>
          </a:p>
          <a:p>
            <a:r>
              <a:rPr lang="fr-FR" sz="1200" b="1" dirty="0"/>
              <a:t>L'interface File est basée sur l'interface Blob et hérite des fonctionnalités de cette dernière tout en ajoutant des fonctionnalités pour gérer les fichiers sur le système de l'utilisateur.</a:t>
            </a:r>
            <a:endParaRPr lang="fr-FR" sz="1600" dirty="0"/>
          </a:p>
        </p:txBody>
      </p:sp>
      <p:cxnSp>
        <p:nvCxnSpPr>
          <p:cNvPr id="18" name="Connecteur droit avec flèche 17">
            <a:extLst>
              <a:ext uri="{FF2B5EF4-FFF2-40B4-BE49-F238E27FC236}">
                <a16:creationId xmlns:a16="http://schemas.microsoft.com/office/drawing/2014/main" id="{64E1F3C9-B032-E1F8-7D10-1B320614BD94}"/>
              </a:ext>
            </a:extLst>
          </p:cNvPr>
          <p:cNvCxnSpPr>
            <a:cxnSpLocks/>
          </p:cNvCxnSpPr>
          <p:nvPr/>
        </p:nvCxnSpPr>
        <p:spPr>
          <a:xfrm flipH="1">
            <a:off x="3720636" y="3543300"/>
            <a:ext cx="1613644" cy="8138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ZoneTexte 20">
            <a:extLst>
              <a:ext uri="{FF2B5EF4-FFF2-40B4-BE49-F238E27FC236}">
                <a16:creationId xmlns:a16="http://schemas.microsoft.com/office/drawing/2014/main" id="{535C818E-94EA-B0A5-2FF7-82F9C3FB3DA6}"/>
              </a:ext>
            </a:extLst>
          </p:cNvPr>
          <p:cNvSpPr txBox="1"/>
          <p:nvPr/>
        </p:nvSpPr>
        <p:spPr>
          <a:xfrm>
            <a:off x="3720636" y="5965944"/>
            <a:ext cx="4081362" cy="461665"/>
          </a:xfrm>
          <a:prstGeom prst="rect">
            <a:avLst/>
          </a:prstGeom>
          <a:noFill/>
        </p:spPr>
        <p:txBody>
          <a:bodyPr wrap="square" rtlCol="0">
            <a:spAutoFit/>
          </a:bodyPr>
          <a:lstStyle/>
          <a:p>
            <a:r>
              <a:rPr lang="fr-FR" sz="1200" b="1" dirty="0"/>
              <a:t>FileSaver.js est une bibliothèque JS pour enregistrer des fichiers côté client.</a:t>
            </a:r>
            <a:endParaRPr lang="fr-FR" sz="1600" dirty="0"/>
          </a:p>
        </p:txBody>
      </p:sp>
      <p:cxnSp>
        <p:nvCxnSpPr>
          <p:cNvPr id="22" name="Connecteur droit avec flèche 21">
            <a:extLst>
              <a:ext uri="{FF2B5EF4-FFF2-40B4-BE49-F238E27FC236}">
                <a16:creationId xmlns:a16="http://schemas.microsoft.com/office/drawing/2014/main" id="{12A1ED5D-7F2B-319F-9CE7-CCABA9BEE07D}"/>
              </a:ext>
            </a:extLst>
          </p:cNvPr>
          <p:cNvCxnSpPr>
            <a:cxnSpLocks/>
          </p:cNvCxnSpPr>
          <p:nvPr/>
        </p:nvCxnSpPr>
        <p:spPr>
          <a:xfrm flipH="1" flipV="1">
            <a:off x="3327400" y="4768850"/>
            <a:ext cx="2139486" cy="1196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5722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02ACF31-72C5-309A-5A27-E6450A29A0B1}"/>
              </a:ext>
            </a:extLst>
          </p:cNvPr>
          <p:cNvSpPr>
            <a:spLocks noGrp="1"/>
          </p:cNvSpPr>
          <p:nvPr>
            <p:ph type="ctrTitle"/>
          </p:nvPr>
        </p:nvSpPr>
        <p:spPr/>
        <p:txBody>
          <a:bodyPr/>
          <a:lstStyle/>
          <a:p>
            <a:r>
              <a:rPr lang="fr-FR" dirty="0"/>
              <a:t>L’Agence</a:t>
            </a:r>
          </a:p>
        </p:txBody>
      </p:sp>
      <p:pic>
        <p:nvPicPr>
          <p:cNvPr id="5" name="Image 4">
            <a:extLst>
              <a:ext uri="{FF2B5EF4-FFF2-40B4-BE49-F238E27FC236}">
                <a16:creationId xmlns:a16="http://schemas.microsoft.com/office/drawing/2014/main" id="{0CF449F9-E0F7-A4C9-FC09-3A896E111CA6}"/>
              </a:ext>
            </a:extLst>
          </p:cNvPr>
          <p:cNvPicPr>
            <a:picLocks noChangeAspect="1"/>
          </p:cNvPicPr>
          <p:nvPr/>
        </p:nvPicPr>
        <p:blipFill>
          <a:blip r:embed="rId2"/>
          <a:stretch>
            <a:fillRect/>
          </a:stretch>
        </p:blipFill>
        <p:spPr>
          <a:xfrm>
            <a:off x="74018" y="1745740"/>
            <a:ext cx="8645326" cy="4902710"/>
          </a:xfrm>
          <a:prstGeom prst="rect">
            <a:avLst/>
          </a:prstGeom>
        </p:spPr>
      </p:pic>
      <p:sp>
        <p:nvSpPr>
          <p:cNvPr id="6" name="Espace réservé du texte 3">
            <a:extLst>
              <a:ext uri="{FF2B5EF4-FFF2-40B4-BE49-F238E27FC236}">
                <a16:creationId xmlns:a16="http://schemas.microsoft.com/office/drawing/2014/main" id="{A9BE89F8-229F-658E-4DE0-1012046B1FEA}"/>
              </a:ext>
            </a:extLst>
          </p:cNvPr>
          <p:cNvSpPr>
            <a:spLocks noGrp="1"/>
          </p:cNvSpPr>
          <p:nvPr>
            <p:ph type="body" sz="quarter" idx="12"/>
          </p:nvPr>
        </p:nvSpPr>
        <p:spPr>
          <a:xfrm>
            <a:off x="7343" y="1134219"/>
            <a:ext cx="8103195" cy="882023"/>
          </a:xfrm>
        </p:spPr>
        <p:txBody>
          <a:bodyPr/>
          <a:lstStyle/>
          <a:p>
            <a:pPr marL="107950">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L’agence 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Toulouse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la plus importante de la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Branche Sud-Ouest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Tree>
    <p:extLst>
      <p:ext uri="{BB962C8B-B14F-4D97-AF65-F5344CB8AC3E}">
        <p14:creationId xmlns:p14="http://schemas.microsoft.com/office/powerpoint/2010/main" val="25756820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5A500-EDFB-9927-464D-4B4F01F26DCE}"/>
              </a:ext>
            </a:extLst>
          </p:cNvPr>
          <p:cNvSpPr>
            <a:spLocks noGrp="1"/>
          </p:cNvSpPr>
          <p:nvPr>
            <p:ph type="ctrTitle"/>
          </p:nvPr>
        </p:nvSpPr>
        <p:spPr/>
        <p:txBody>
          <a:bodyPr/>
          <a:lstStyle/>
          <a:p>
            <a:r>
              <a:rPr lang="fr-FR" dirty="0"/>
              <a:t>PR7 : Plan-list-component.html</a:t>
            </a:r>
          </a:p>
        </p:txBody>
      </p:sp>
      <p:pic>
        <p:nvPicPr>
          <p:cNvPr id="5" name="Image 4">
            <a:extLst>
              <a:ext uri="{FF2B5EF4-FFF2-40B4-BE49-F238E27FC236}">
                <a16:creationId xmlns:a16="http://schemas.microsoft.com/office/drawing/2014/main" id="{B859E3D6-5E14-5801-5E5C-EC288383C6CA}"/>
              </a:ext>
            </a:extLst>
          </p:cNvPr>
          <p:cNvPicPr>
            <a:picLocks noChangeAspect="1"/>
          </p:cNvPicPr>
          <p:nvPr/>
        </p:nvPicPr>
        <p:blipFill>
          <a:blip r:embed="rId3"/>
          <a:stretch>
            <a:fillRect/>
          </a:stretch>
        </p:blipFill>
        <p:spPr>
          <a:xfrm>
            <a:off x="0" y="4043683"/>
            <a:ext cx="9906000" cy="2116615"/>
          </a:xfrm>
          <a:prstGeom prst="rect">
            <a:avLst/>
          </a:prstGeom>
        </p:spPr>
      </p:pic>
      <p:pic>
        <p:nvPicPr>
          <p:cNvPr id="7" name="Image 6">
            <a:extLst>
              <a:ext uri="{FF2B5EF4-FFF2-40B4-BE49-F238E27FC236}">
                <a16:creationId xmlns:a16="http://schemas.microsoft.com/office/drawing/2014/main" id="{FBE51663-483E-EE5C-8B04-EF2E00A2CB9B}"/>
              </a:ext>
            </a:extLst>
          </p:cNvPr>
          <p:cNvPicPr>
            <a:picLocks noChangeAspect="1"/>
          </p:cNvPicPr>
          <p:nvPr/>
        </p:nvPicPr>
        <p:blipFill>
          <a:blip r:embed="rId4"/>
          <a:stretch>
            <a:fillRect/>
          </a:stretch>
        </p:blipFill>
        <p:spPr>
          <a:xfrm>
            <a:off x="185370" y="2031895"/>
            <a:ext cx="5268060" cy="1171739"/>
          </a:xfrm>
          <a:prstGeom prst="rect">
            <a:avLst/>
          </a:prstGeom>
        </p:spPr>
      </p:pic>
      <p:sp>
        <p:nvSpPr>
          <p:cNvPr id="8" name="ZoneTexte 7">
            <a:extLst>
              <a:ext uri="{FF2B5EF4-FFF2-40B4-BE49-F238E27FC236}">
                <a16:creationId xmlns:a16="http://schemas.microsoft.com/office/drawing/2014/main" id="{A7B011B4-D1CF-A22C-1F97-E0EB40109709}"/>
              </a:ext>
            </a:extLst>
          </p:cNvPr>
          <p:cNvSpPr txBox="1"/>
          <p:nvPr/>
        </p:nvSpPr>
        <p:spPr>
          <a:xfrm>
            <a:off x="117673" y="1368904"/>
            <a:ext cx="3657600" cy="830997"/>
          </a:xfrm>
          <a:prstGeom prst="rect">
            <a:avLst/>
          </a:prstGeom>
          <a:noFill/>
        </p:spPr>
        <p:txBody>
          <a:bodyPr wrap="square" rtlCol="0">
            <a:spAutoFit/>
          </a:bodyPr>
          <a:lstStyle/>
          <a:p>
            <a:r>
              <a:rPr lang="fr-FR" sz="1200" b="1" dirty="0" err="1"/>
              <a:t>fr.json</a:t>
            </a:r>
            <a:endParaRPr lang="fr-FR" sz="1200" b="1" dirty="0"/>
          </a:p>
          <a:p>
            <a:r>
              <a:rPr lang="fr-FR" sz="1200" b="1" dirty="0"/>
              <a:t>C’est le fichier dans le dossier i18n dont on se sert pour prendre en compte l’internationalisation de l’application. </a:t>
            </a:r>
            <a:endParaRPr lang="fr-FR" sz="1600" dirty="0"/>
          </a:p>
        </p:txBody>
      </p:sp>
      <p:sp>
        <p:nvSpPr>
          <p:cNvPr id="11" name="ZoneTexte 10">
            <a:extLst>
              <a:ext uri="{FF2B5EF4-FFF2-40B4-BE49-F238E27FC236}">
                <a16:creationId xmlns:a16="http://schemas.microsoft.com/office/drawing/2014/main" id="{1E5F3EB9-65BA-E279-8992-705AAF8F1BC1}"/>
              </a:ext>
            </a:extLst>
          </p:cNvPr>
          <p:cNvSpPr txBox="1"/>
          <p:nvPr/>
        </p:nvSpPr>
        <p:spPr>
          <a:xfrm>
            <a:off x="5727701" y="5296280"/>
            <a:ext cx="4178299" cy="276999"/>
          </a:xfrm>
          <a:prstGeom prst="rect">
            <a:avLst/>
          </a:prstGeom>
          <a:noFill/>
        </p:spPr>
        <p:txBody>
          <a:bodyPr wrap="square" rtlCol="0">
            <a:spAutoFit/>
          </a:bodyPr>
          <a:lstStyle/>
          <a:p>
            <a:r>
              <a:rPr lang="fr-FR" sz="1200" b="1" dirty="0"/>
              <a:t>Event binding sur click appelle exportPlans ()</a:t>
            </a:r>
          </a:p>
        </p:txBody>
      </p:sp>
      <p:cxnSp>
        <p:nvCxnSpPr>
          <p:cNvPr id="12" name="Connecteur droit avec flèche 11">
            <a:extLst>
              <a:ext uri="{FF2B5EF4-FFF2-40B4-BE49-F238E27FC236}">
                <a16:creationId xmlns:a16="http://schemas.microsoft.com/office/drawing/2014/main" id="{A6127DCD-D2B5-2E17-F219-3DDA0FE3B12A}"/>
              </a:ext>
            </a:extLst>
          </p:cNvPr>
          <p:cNvCxnSpPr>
            <a:cxnSpLocks/>
          </p:cNvCxnSpPr>
          <p:nvPr/>
        </p:nvCxnSpPr>
        <p:spPr>
          <a:xfrm>
            <a:off x="7410450" y="3674351"/>
            <a:ext cx="571500" cy="1219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a:extLst>
              <a:ext uri="{FF2B5EF4-FFF2-40B4-BE49-F238E27FC236}">
                <a16:creationId xmlns:a16="http://schemas.microsoft.com/office/drawing/2014/main" id="{8C948182-00D8-F0DB-F347-C79615E0E8F2}"/>
              </a:ext>
            </a:extLst>
          </p:cNvPr>
          <p:cNvSpPr txBox="1"/>
          <p:nvPr/>
        </p:nvSpPr>
        <p:spPr>
          <a:xfrm>
            <a:off x="5521127" y="2926635"/>
            <a:ext cx="3657600" cy="646331"/>
          </a:xfrm>
          <a:prstGeom prst="rect">
            <a:avLst/>
          </a:prstGeom>
          <a:noFill/>
        </p:spPr>
        <p:txBody>
          <a:bodyPr wrap="square" rtlCol="0">
            <a:spAutoFit/>
          </a:bodyPr>
          <a:lstStyle/>
          <a:p>
            <a:r>
              <a:rPr lang="fr-FR" sz="1200" b="1" dirty="0" err="1"/>
              <a:t>Properties</a:t>
            </a:r>
            <a:r>
              <a:rPr lang="fr-FR" sz="1200" b="1" dirty="0"/>
              <a:t> binding de la propriété « </a:t>
            </a:r>
            <a:r>
              <a:rPr lang="fr-FR" sz="1200" b="1" dirty="0" err="1"/>
              <a:t>disabled</a:t>
            </a:r>
            <a:r>
              <a:rPr lang="fr-FR" sz="1200" b="1" dirty="0"/>
              <a:t> » du bouton avec le </a:t>
            </a:r>
            <a:r>
              <a:rPr lang="fr-FR" sz="1200" b="1" dirty="0" err="1"/>
              <a:t>boolean</a:t>
            </a:r>
            <a:r>
              <a:rPr lang="fr-FR" sz="1200" b="1" dirty="0"/>
              <a:t> « </a:t>
            </a:r>
            <a:r>
              <a:rPr lang="fr-FR" sz="1200" b="1" dirty="0" err="1"/>
              <a:t>isExportDownloading</a:t>
            </a:r>
            <a:r>
              <a:rPr lang="fr-FR" sz="1200" b="1" dirty="0"/>
              <a:t> »</a:t>
            </a:r>
          </a:p>
        </p:txBody>
      </p:sp>
      <p:cxnSp>
        <p:nvCxnSpPr>
          <p:cNvPr id="16" name="Connecteur droit avec flèche 15">
            <a:extLst>
              <a:ext uri="{FF2B5EF4-FFF2-40B4-BE49-F238E27FC236}">
                <a16:creationId xmlns:a16="http://schemas.microsoft.com/office/drawing/2014/main" id="{A2EE329B-DB0E-37DF-507F-CADBF71D4E40}"/>
              </a:ext>
            </a:extLst>
          </p:cNvPr>
          <p:cNvCxnSpPr>
            <a:cxnSpLocks/>
            <a:stCxn id="11" idx="1"/>
          </p:cNvCxnSpPr>
          <p:nvPr/>
        </p:nvCxnSpPr>
        <p:spPr>
          <a:xfrm flipH="1" flipV="1">
            <a:off x="1930400" y="5226050"/>
            <a:ext cx="3797301" cy="208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78965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8D0011-D7F1-81F7-936D-D660D269E60D}"/>
              </a:ext>
            </a:extLst>
          </p:cNvPr>
          <p:cNvSpPr>
            <a:spLocks noGrp="1"/>
          </p:cNvSpPr>
          <p:nvPr>
            <p:ph type="ctrTitle"/>
          </p:nvPr>
        </p:nvSpPr>
        <p:spPr/>
        <p:txBody>
          <a:bodyPr/>
          <a:lstStyle/>
          <a:p>
            <a:r>
              <a:rPr lang="fr-FR" dirty="0"/>
              <a:t>PR7 : Extraction des dispositifs</a:t>
            </a:r>
          </a:p>
        </p:txBody>
      </p:sp>
      <p:pic>
        <p:nvPicPr>
          <p:cNvPr id="5" name="Image 4">
            <a:extLst>
              <a:ext uri="{FF2B5EF4-FFF2-40B4-BE49-F238E27FC236}">
                <a16:creationId xmlns:a16="http://schemas.microsoft.com/office/drawing/2014/main" id="{D25AF2CF-9BD6-848B-3DB0-E9758BD4C0A6}"/>
              </a:ext>
            </a:extLst>
          </p:cNvPr>
          <p:cNvPicPr>
            <a:picLocks noChangeAspect="1"/>
          </p:cNvPicPr>
          <p:nvPr/>
        </p:nvPicPr>
        <p:blipFill>
          <a:blip r:embed="rId3"/>
          <a:stretch>
            <a:fillRect/>
          </a:stretch>
        </p:blipFill>
        <p:spPr>
          <a:xfrm>
            <a:off x="284182" y="1223911"/>
            <a:ext cx="5224624" cy="4681584"/>
          </a:xfrm>
          <a:prstGeom prst="rect">
            <a:avLst/>
          </a:prstGeom>
        </p:spPr>
      </p:pic>
      <p:pic>
        <p:nvPicPr>
          <p:cNvPr id="12" name="Image 11">
            <a:extLst>
              <a:ext uri="{FF2B5EF4-FFF2-40B4-BE49-F238E27FC236}">
                <a16:creationId xmlns:a16="http://schemas.microsoft.com/office/drawing/2014/main" id="{ED284C5B-66E2-BE5B-05F8-8BCD98E79E3D}"/>
              </a:ext>
            </a:extLst>
          </p:cNvPr>
          <p:cNvPicPr>
            <a:picLocks noChangeAspect="1"/>
          </p:cNvPicPr>
          <p:nvPr/>
        </p:nvPicPr>
        <p:blipFill>
          <a:blip r:embed="rId4"/>
          <a:stretch>
            <a:fillRect/>
          </a:stretch>
        </p:blipFill>
        <p:spPr>
          <a:xfrm>
            <a:off x="6546850" y="3390907"/>
            <a:ext cx="2165350" cy="1018406"/>
          </a:xfrm>
          <a:prstGeom prst="rect">
            <a:avLst/>
          </a:prstGeom>
        </p:spPr>
      </p:pic>
      <p:pic>
        <p:nvPicPr>
          <p:cNvPr id="14" name="Image 13">
            <a:extLst>
              <a:ext uri="{FF2B5EF4-FFF2-40B4-BE49-F238E27FC236}">
                <a16:creationId xmlns:a16="http://schemas.microsoft.com/office/drawing/2014/main" id="{495A161F-C55E-E5AF-B81B-C016CD8182A0}"/>
              </a:ext>
            </a:extLst>
          </p:cNvPr>
          <p:cNvPicPr>
            <a:picLocks noChangeAspect="1"/>
          </p:cNvPicPr>
          <p:nvPr/>
        </p:nvPicPr>
        <p:blipFill>
          <a:blip r:embed="rId5"/>
          <a:stretch>
            <a:fillRect/>
          </a:stretch>
        </p:blipFill>
        <p:spPr>
          <a:xfrm>
            <a:off x="6578601" y="1949430"/>
            <a:ext cx="1352550" cy="409575"/>
          </a:xfrm>
          <a:prstGeom prst="rect">
            <a:avLst/>
          </a:prstGeom>
        </p:spPr>
      </p:pic>
      <p:pic>
        <p:nvPicPr>
          <p:cNvPr id="16" name="Image 15">
            <a:extLst>
              <a:ext uri="{FF2B5EF4-FFF2-40B4-BE49-F238E27FC236}">
                <a16:creationId xmlns:a16="http://schemas.microsoft.com/office/drawing/2014/main" id="{A3EB7EF8-6AA9-EC87-A974-C5790EFA8DB6}"/>
              </a:ext>
            </a:extLst>
          </p:cNvPr>
          <p:cNvPicPr>
            <a:picLocks noChangeAspect="1"/>
          </p:cNvPicPr>
          <p:nvPr/>
        </p:nvPicPr>
        <p:blipFill>
          <a:blip r:embed="rId6"/>
          <a:stretch>
            <a:fillRect/>
          </a:stretch>
        </p:blipFill>
        <p:spPr>
          <a:xfrm>
            <a:off x="6578601" y="2343162"/>
            <a:ext cx="1619250" cy="990600"/>
          </a:xfrm>
          <a:prstGeom prst="rect">
            <a:avLst/>
          </a:prstGeom>
        </p:spPr>
      </p:pic>
      <p:pic>
        <p:nvPicPr>
          <p:cNvPr id="18" name="Image 17">
            <a:extLst>
              <a:ext uri="{FF2B5EF4-FFF2-40B4-BE49-F238E27FC236}">
                <a16:creationId xmlns:a16="http://schemas.microsoft.com/office/drawing/2014/main" id="{1533385E-6122-4BBA-8304-37D917590515}"/>
              </a:ext>
            </a:extLst>
          </p:cNvPr>
          <p:cNvPicPr>
            <a:picLocks noChangeAspect="1"/>
          </p:cNvPicPr>
          <p:nvPr/>
        </p:nvPicPr>
        <p:blipFill>
          <a:blip r:embed="rId7"/>
          <a:stretch>
            <a:fillRect/>
          </a:stretch>
        </p:blipFill>
        <p:spPr>
          <a:xfrm>
            <a:off x="6581562" y="4159208"/>
            <a:ext cx="1533739" cy="819264"/>
          </a:xfrm>
          <a:prstGeom prst="rect">
            <a:avLst/>
          </a:prstGeom>
        </p:spPr>
      </p:pic>
      <p:pic>
        <p:nvPicPr>
          <p:cNvPr id="20" name="Image 19">
            <a:extLst>
              <a:ext uri="{FF2B5EF4-FFF2-40B4-BE49-F238E27FC236}">
                <a16:creationId xmlns:a16="http://schemas.microsoft.com/office/drawing/2014/main" id="{FBBDF846-F3B6-8889-F089-6CE3AA5BF807}"/>
              </a:ext>
            </a:extLst>
          </p:cNvPr>
          <p:cNvPicPr>
            <a:picLocks noChangeAspect="1"/>
          </p:cNvPicPr>
          <p:nvPr/>
        </p:nvPicPr>
        <p:blipFill>
          <a:blip r:embed="rId8"/>
          <a:stretch>
            <a:fillRect/>
          </a:stretch>
        </p:blipFill>
        <p:spPr>
          <a:xfrm>
            <a:off x="6766374" y="4978472"/>
            <a:ext cx="1571625" cy="638175"/>
          </a:xfrm>
          <a:prstGeom prst="rect">
            <a:avLst/>
          </a:prstGeom>
        </p:spPr>
      </p:pic>
      <p:pic>
        <p:nvPicPr>
          <p:cNvPr id="22" name="Image 21">
            <a:extLst>
              <a:ext uri="{FF2B5EF4-FFF2-40B4-BE49-F238E27FC236}">
                <a16:creationId xmlns:a16="http://schemas.microsoft.com/office/drawing/2014/main" id="{AD51824E-57F7-E219-0BE4-1DEF04E9B15C}"/>
              </a:ext>
            </a:extLst>
          </p:cNvPr>
          <p:cNvPicPr>
            <a:picLocks noChangeAspect="1"/>
          </p:cNvPicPr>
          <p:nvPr/>
        </p:nvPicPr>
        <p:blipFill>
          <a:blip r:embed="rId9"/>
          <a:stretch>
            <a:fillRect/>
          </a:stretch>
        </p:blipFill>
        <p:spPr>
          <a:xfrm>
            <a:off x="6581562" y="5603947"/>
            <a:ext cx="1629002" cy="743054"/>
          </a:xfrm>
          <a:prstGeom prst="rect">
            <a:avLst/>
          </a:prstGeom>
        </p:spPr>
      </p:pic>
    </p:spTree>
    <p:extLst>
      <p:ext uri="{BB962C8B-B14F-4D97-AF65-F5344CB8AC3E}">
        <p14:creationId xmlns:p14="http://schemas.microsoft.com/office/powerpoint/2010/main" val="2644465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7D3D31-99DC-81BF-A43C-DECAFED021A8}"/>
              </a:ext>
            </a:extLst>
          </p:cNvPr>
          <p:cNvSpPr>
            <a:spLocks noGrp="1"/>
          </p:cNvSpPr>
          <p:nvPr>
            <p:ph type="ctrTitle"/>
          </p:nvPr>
        </p:nvSpPr>
        <p:spPr/>
        <p:txBody>
          <a:bodyPr/>
          <a:lstStyle/>
          <a:p>
            <a:r>
              <a:rPr lang="fr-FR" dirty="0" err="1"/>
              <a:t>PlanController</a:t>
            </a:r>
            <a:endParaRPr lang="fr-FR" dirty="0"/>
          </a:p>
        </p:txBody>
      </p:sp>
      <p:sp>
        <p:nvSpPr>
          <p:cNvPr id="3" name="Espace réservé du texte 2">
            <a:extLst>
              <a:ext uri="{FF2B5EF4-FFF2-40B4-BE49-F238E27FC236}">
                <a16:creationId xmlns:a16="http://schemas.microsoft.com/office/drawing/2014/main" id="{CA8D272B-2A04-FEED-D11A-A5A96CBEE4D2}"/>
              </a:ext>
            </a:extLst>
          </p:cNvPr>
          <p:cNvSpPr>
            <a:spLocks noGrp="1"/>
          </p:cNvSpPr>
          <p:nvPr>
            <p:ph type="body" sz="quarter" idx="14"/>
          </p:nvPr>
        </p:nvSpPr>
        <p:spPr>
          <a:xfrm>
            <a:off x="124023" y="2495133"/>
            <a:ext cx="3806627" cy="588626"/>
          </a:xfrm>
        </p:spPr>
        <p:txBody>
          <a:bodyPr/>
          <a:lstStyle/>
          <a:p>
            <a:r>
              <a:rPr lang="fr-FR" sz="1200" b="1" dirty="0"/>
              <a:t>mappe les requêtes HTTP aux méthodes de gestionnaire des contrôleurs MVC et REST.</a:t>
            </a:r>
          </a:p>
        </p:txBody>
      </p:sp>
      <p:pic>
        <p:nvPicPr>
          <p:cNvPr id="5" name="Image 4">
            <a:extLst>
              <a:ext uri="{FF2B5EF4-FFF2-40B4-BE49-F238E27FC236}">
                <a16:creationId xmlns:a16="http://schemas.microsoft.com/office/drawing/2014/main" id="{24B418AD-A0A8-22AA-B6BC-1C1A7A55439B}"/>
              </a:ext>
            </a:extLst>
          </p:cNvPr>
          <p:cNvPicPr>
            <a:picLocks noChangeAspect="1"/>
          </p:cNvPicPr>
          <p:nvPr/>
        </p:nvPicPr>
        <p:blipFill>
          <a:blip r:embed="rId2"/>
          <a:stretch>
            <a:fillRect/>
          </a:stretch>
        </p:blipFill>
        <p:spPr>
          <a:xfrm>
            <a:off x="0" y="3263574"/>
            <a:ext cx="9906000" cy="2434808"/>
          </a:xfrm>
          <a:prstGeom prst="rect">
            <a:avLst/>
          </a:prstGeom>
        </p:spPr>
      </p:pic>
      <p:cxnSp>
        <p:nvCxnSpPr>
          <p:cNvPr id="6" name="Connecteur droit avec flèche 5">
            <a:extLst>
              <a:ext uri="{FF2B5EF4-FFF2-40B4-BE49-F238E27FC236}">
                <a16:creationId xmlns:a16="http://schemas.microsoft.com/office/drawing/2014/main" id="{FF006FDC-DE87-D5A9-72DC-F459DB7935BA}"/>
              </a:ext>
            </a:extLst>
          </p:cNvPr>
          <p:cNvCxnSpPr>
            <a:cxnSpLocks/>
          </p:cNvCxnSpPr>
          <p:nvPr/>
        </p:nvCxnSpPr>
        <p:spPr>
          <a:xfrm flipH="1">
            <a:off x="1085850" y="3028950"/>
            <a:ext cx="508000" cy="234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a:extLst>
              <a:ext uri="{FF2B5EF4-FFF2-40B4-BE49-F238E27FC236}">
                <a16:creationId xmlns:a16="http://schemas.microsoft.com/office/drawing/2014/main" id="{22C7A630-3C67-3B1E-DB20-C9FA74A61DD5}"/>
              </a:ext>
            </a:extLst>
          </p:cNvPr>
          <p:cNvSpPr txBox="1"/>
          <p:nvPr/>
        </p:nvSpPr>
        <p:spPr>
          <a:xfrm>
            <a:off x="184150" y="1594940"/>
            <a:ext cx="8185150" cy="369332"/>
          </a:xfrm>
          <a:prstGeom prst="rect">
            <a:avLst/>
          </a:prstGeom>
          <a:noFill/>
        </p:spPr>
        <p:txBody>
          <a:bodyPr wrap="square">
            <a:spAutoFit/>
          </a:bodyPr>
          <a:lstStyle/>
          <a:p>
            <a:r>
              <a:rPr lang="fr-FR" sz="1800" b="0" i="0" u="none" strike="noStrike" baseline="0" dirty="0">
                <a:solidFill>
                  <a:srgbClr val="974705"/>
                </a:solidFill>
                <a:latin typeface="Calibri" panose="020F0502020204030204" pitchFamily="34" charset="0"/>
              </a:rPr>
              <a:t>exportPlan () </a:t>
            </a:r>
            <a:r>
              <a:rPr lang="fr-FR" sz="1800" b="0" i="0" u="none" strike="noStrike" baseline="0" dirty="0">
                <a:solidFill>
                  <a:srgbClr val="212C49"/>
                </a:solidFill>
                <a:latin typeface="Calibri" panose="020F0502020204030204" pitchFamily="34" charset="0"/>
              </a:rPr>
              <a:t>qui sera appelé suite à une requête GET à l’Endpoint </a:t>
            </a:r>
            <a:r>
              <a:rPr lang="fr-FR" sz="1800" b="0" i="0" u="none" strike="noStrike" baseline="0" dirty="0">
                <a:solidFill>
                  <a:srgbClr val="006FC0"/>
                </a:solidFill>
                <a:latin typeface="Calibri" panose="020F0502020204030204" pitchFamily="34" charset="0"/>
              </a:rPr>
              <a:t>dispositifs/export </a:t>
            </a:r>
            <a:endParaRPr lang="fr-FR" dirty="0"/>
          </a:p>
        </p:txBody>
      </p:sp>
    </p:spTree>
    <p:extLst>
      <p:ext uri="{BB962C8B-B14F-4D97-AF65-F5344CB8AC3E}">
        <p14:creationId xmlns:p14="http://schemas.microsoft.com/office/powerpoint/2010/main" val="24027930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968455-89D5-A27B-0886-20F93C449F4B}"/>
              </a:ext>
            </a:extLst>
          </p:cNvPr>
          <p:cNvSpPr>
            <a:spLocks noGrp="1"/>
          </p:cNvSpPr>
          <p:nvPr>
            <p:ph type="ctrTitle"/>
          </p:nvPr>
        </p:nvSpPr>
        <p:spPr/>
        <p:txBody>
          <a:bodyPr/>
          <a:lstStyle/>
          <a:p>
            <a:r>
              <a:rPr lang="fr-FR" dirty="0" err="1"/>
              <a:t>AppAccessControl</a:t>
            </a:r>
            <a:endParaRPr lang="fr-FR" dirty="0"/>
          </a:p>
        </p:txBody>
      </p:sp>
      <p:sp>
        <p:nvSpPr>
          <p:cNvPr id="3" name="Espace réservé du texte 2">
            <a:extLst>
              <a:ext uri="{FF2B5EF4-FFF2-40B4-BE49-F238E27FC236}">
                <a16:creationId xmlns:a16="http://schemas.microsoft.com/office/drawing/2014/main" id="{5C1F063E-3B15-397B-4914-4BA49FB8FC23}"/>
              </a:ext>
            </a:extLst>
          </p:cNvPr>
          <p:cNvSpPr>
            <a:spLocks noGrp="1"/>
          </p:cNvSpPr>
          <p:nvPr>
            <p:ph type="body" sz="quarter" idx="14"/>
          </p:nvPr>
        </p:nvSpPr>
        <p:spPr>
          <a:xfrm>
            <a:off x="549473" y="1989474"/>
            <a:ext cx="8694148" cy="700435"/>
          </a:xfrm>
        </p:spPr>
        <p:txBody>
          <a:bodyPr/>
          <a:lstStyle/>
          <a:p>
            <a:r>
              <a:rPr lang="fr-FR" sz="1800" b="0" i="0" u="none" strike="noStrike" baseline="0" dirty="0">
                <a:solidFill>
                  <a:srgbClr val="212C49"/>
                </a:solidFill>
                <a:latin typeface="Calibri" panose="020F0502020204030204" pitchFamily="34" charset="0"/>
              </a:rPr>
              <a:t>Puis j’ai donné accès à ce Endpoint aux utilisateurs ayant le rôle Admin et faisant une requête GET en utilisant la classe </a:t>
            </a:r>
            <a:r>
              <a:rPr lang="fr-FR" sz="1800" b="0" i="0" u="none" strike="noStrike" baseline="0" dirty="0" err="1">
                <a:solidFill>
                  <a:srgbClr val="974705"/>
                </a:solidFill>
                <a:latin typeface="Calibri" panose="020F0502020204030204" pitchFamily="34" charset="0"/>
              </a:rPr>
              <a:t>AccessControl</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dédiée. </a:t>
            </a:r>
            <a:endParaRPr lang="fr-FR" dirty="0"/>
          </a:p>
        </p:txBody>
      </p:sp>
      <p:pic>
        <p:nvPicPr>
          <p:cNvPr id="5" name="Image 4">
            <a:extLst>
              <a:ext uri="{FF2B5EF4-FFF2-40B4-BE49-F238E27FC236}">
                <a16:creationId xmlns:a16="http://schemas.microsoft.com/office/drawing/2014/main" id="{2714828B-C038-790B-AA0F-B8A4D996853B}"/>
              </a:ext>
            </a:extLst>
          </p:cNvPr>
          <p:cNvPicPr>
            <a:picLocks noChangeAspect="1"/>
          </p:cNvPicPr>
          <p:nvPr/>
        </p:nvPicPr>
        <p:blipFill>
          <a:blip r:embed="rId2"/>
          <a:stretch>
            <a:fillRect/>
          </a:stretch>
        </p:blipFill>
        <p:spPr>
          <a:xfrm>
            <a:off x="549473" y="3368618"/>
            <a:ext cx="7157884" cy="1199535"/>
          </a:xfrm>
          <a:prstGeom prst="rect">
            <a:avLst/>
          </a:prstGeom>
        </p:spPr>
      </p:pic>
    </p:spTree>
    <p:extLst>
      <p:ext uri="{BB962C8B-B14F-4D97-AF65-F5344CB8AC3E}">
        <p14:creationId xmlns:p14="http://schemas.microsoft.com/office/powerpoint/2010/main" val="1961744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AFA45E-606D-C632-62F4-029369BC85B7}"/>
              </a:ext>
            </a:extLst>
          </p:cNvPr>
          <p:cNvSpPr>
            <a:spLocks noGrp="1"/>
          </p:cNvSpPr>
          <p:nvPr>
            <p:ph type="ctrTitle"/>
          </p:nvPr>
        </p:nvSpPr>
        <p:spPr/>
        <p:txBody>
          <a:bodyPr/>
          <a:lstStyle/>
          <a:p>
            <a:r>
              <a:rPr lang="fr-FR" dirty="0"/>
              <a:t>PlanService et PlanServiceImpl</a:t>
            </a:r>
          </a:p>
        </p:txBody>
      </p:sp>
      <p:sp>
        <p:nvSpPr>
          <p:cNvPr id="3" name="Espace réservé du texte 2">
            <a:extLst>
              <a:ext uri="{FF2B5EF4-FFF2-40B4-BE49-F238E27FC236}">
                <a16:creationId xmlns:a16="http://schemas.microsoft.com/office/drawing/2014/main" id="{D41392EB-461F-0297-E4D7-25704EDA40AC}"/>
              </a:ext>
            </a:extLst>
          </p:cNvPr>
          <p:cNvSpPr>
            <a:spLocks noGrp="1"/>
          </p:cNvSpPr>
          <p:nvPr>
            <p:ph type="body" sz="quarter" idx="14"/>
          </p:nvPr>
        </p:nvSpPr>
        <p:spPr>
          <a:xfrm>
            <a:off x="549473" y="1516758"/>
            <a:ext cx="8694148" cy="395736"/>
          </a:xfrm>
        </p:spPr>
        <p:txBody>
          <a:bodyPr/>
          <a:lstStyle/>
          <a:p>
            <a:r>
              <a:rPr lang="fr-FR" sz="1800" b="0" i="0" u="none" strike="noStrike" baseline="0" dirty="0">
                <a:solidFill>
                  <a:srgbClr val="212C49"/>
                </a:solidFill>
                <a:latin typeface="Calibri" panose="020F0502020204030204" pitchFamily="34" charset="0"/>
              </a:rPr>
              <a:t>Ajout de la méthode </a:t>
            </a:r>
            <a:r>
              <a:rPr lang="fr-FR" sz="1800" b="0" i="0" u="none" strike="noStrike" baseline="0" dirty="0">
                <a:solidFill>
                  <a:srgbClr val="974705"/>
                </a:solidFill>
                <a:latin typeface="Calibri" panose="020F0502020204030204" pitchFamily="34" charset="0"/>
              </a:rPr>
              <a:t>findAllPlanForExport () </a:t>
            </a:r>
            <a:r>
              <a:rPr lang="fr-FR" sz="1800" b="0" i="0" u="none" strike="noStrike" baseline="0" dirty="0">
                <a:solidFill>
                  <a:srgbClr val="212C49"/>
                </a:solidFill>
                <a:latin typeface="Calibri" panose="020F0502020204030204" pitchFamily="34" charset="0"/>
              </a:rPr>
              <a:t>dans l’interface puis son implémentation. </a:t>
            </a:r>
            <a:endParaRPr lang="fr-FR" dirty="0"/>
          </a:p>
        </p:txBody>
      </p:sp>
      <p:pic>
        <p:nvPicPr>
          <p:cNvPr id="5" name="Image 4">
            <a:extLst>
              <a:ext uri="{FF2B5EF4-FFF2-40B4-BE49-F238E27FC236}">
                <a16:creationId xmlns:a16="http://schemas.microsoft.com/office/drawing/2014/main" id="{A2B956AE-BA11-60DB-D3D3-89D3779FC366}"/>
              </a:ext>
            </a:extLst>
          </p:cNvPr>
          <p:cNvPicPr>
            <a:picLocks noChangeAspect="1"/>
          </p:cNvPicPr>
          <p:nvPr/>
        </p:nvPicPr>
        <p:blipFill>
          <a:blip r:embed="rId2"/>
          <a:stretch>
            <a:fillRect/>
          </a:stretch>
        </p:blipFill>
        <p:spPr>
          <a:xfrm>
            <a:off x="549473" y="2097691"/>
            <a:ext cx="6410632" cy="1366684"/>
          </a:xfrm>
          <a:prstGeom prst="rect">
            <a:avLst/>
          </a:prstGeom>
        </p:spPr>
      </p:pic>
      <p:pic>
        <p:nvPicPr>
          <p:cNvPr id="7" name="Image 6">
            <a:extLst>
              <a:ext uri="{FF2B5EF4-FFF2-40B4-BE49-F238E27FC236}">
                <a16:creationId xmlns:a16="http://schemas.microsoft.com/office/drawing/2014/main" id="{E194AE6C-7AED-3DCE-B513-6D37143E62A4}"/>
              </a:ext>
            </a:extLst>
          </p:cNvPr>
          <p:cNvPicPr>
            <a:picLocks noChangeAspect="1"/>
          </p:cNvPicPr>
          <p:nvPr/>
        </p:nvPicPr>
        <p:blipFill>
          <a:blip r:embed="rId3"/>
          <a:stretch>
            <a:fillRect/>
          </a:stretch>
        </p:blipFill>
        <p:spPr>
          <a:xfrm>
            <a:off x="2820578" y="3561281"/>
            <a:ext cx="5702710" cy="2094271"/>
          </a:xfrm>
          <a:prstGeom prst="rect">
            <a:avLst/>
          </a:prstGeom>
        </p:spPr>
      </p:pic>
      <p:sp>
        <p:nvSpPr>
          <p:cNvPr id="8" name="Espace réservé du texte 2">
            <a:extLst>
              <a:ext uri="{FF2B5EF4-FFF2-40B4-BE49-F238E27FC236}">
                <a16:creationId xmlns:a16="http://schemas.microsoft.com/office/drawing/2014/main" id="{49F23D21-C2F6-4D4A-E26C-29344B550B7F}"/>
              </a:ext>
            </a:extLst>
          </p:cNvPr>
          <p:cNvSpPr txBox="1">
            <a:spLocks/>
          </p:cNvSpPr>
          <p:nvPr/>
        </p:nvSpPr>
        <p:spPr>
          <a:xfrm>
            <a:off x="4716661" y="5811048"/>
            <a:ext cx="3806627" cy="49646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200" b="1" dirty="0"/>
              <a:t>Appeler la méthode getAllPlanExport () dans la couche repository.</a:t>
            </a:r>
          </a:p>
        </p:txBody>
      </p:sp>
      <p:cxnSp>
        <p:nvCxnSpPr>
          <p:cNvPr id="9" name="Connecteur droit avec flèche 8">
            <a:extLst>
              <a:ext uri="{FF2B5EF4-FFF2-40B4-BE49-F238E27FC236}">
                <a16:creationId xmlns:a16="http://schemas.microsoft.com/office/drawing/2014/main" id="{B74249D9-21CF-18DF-E058-F7033709C2A3}"/>
              </a:ext>
            </a:extLst>
          </p:cNvPr>
          <p:cNvCxnSpPr>
            <a:cxnSpLocks/>
          </p:cNvCxnSpPr>
          <p:nvPr/>
        </p:nvCxnSpPr>
        <p:spPr>
          <a:xfrm flipH="1" flipV="1">
            <a:off x="5080000" y="5416550"/>
            <a:ext cx="144661" cy="408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8820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04F31C-DE50-A58C-1078-71D2E8C59280}"/>
              </a:ext>
            </a:extLst>
          </p:cNvPr>
          <p:cNvSpPr>
            <a:spLocks noGrp="1"/>
          </p:cNvSpPr>
          <p:nvPr>
            <p:ph type="ctrTitle"/>
          </p:nvPr>
        </p:nvSpPr>
        <p:spPr/>
        <p:txBody>
          <a:bodyPr/>
          <a:lstStyle/>
          <a:p>
            <a:r>
              <a:rPr lang="fr-FR" dirty="0"/>
              <a:t>PlanExportInformation</a:t>
            </a:r>
          </a:p>
        </p:txBody>
      </p:sp>
      <p:sp>
        <p:nvSpPr>
          <p:cNvPr id="3" name="Espace réservé du texte 2">
            <a:extLst>
              <a:ext uri="{FF2B5EF4-FFF2-40B4-BE49-F238E27FC236}">
                <a16:creationId xmlns:a16="http://schemas.microsoft.com/office/drawing/2014/main" id="{4AD15F35-158B-2B0E-25F5-3D9AEF73C3CC}"/>
              </a:ext>
            </a:extLst>
          </p:cNvPr>
          <p:cNvSpPr>
            <a:spLocks noGrp="1"/>
          </p:cNvSpPr>
          <p:nvPr>
            <p:ph type="body" sz="quarter" idx="14"/>
          </p:nvPr>
        </p:nvSpPr>
        <p:spPr>
          <a:xfrm>
            <a:off x="549473" y="1314196"/>
            <a:ext cx="8694148" cy="700435"/>
          </a:xfrm>
        </p:spPr>
        <p:txBody>
          <a:bodyPr/>
          <a:lstStyle/>
          <a:p>
            <a:r>
              <a:rPr lang="fr-FR" sz="1800" b="0" i="0" u="none" strike="noStrike" baseline="0" dirty="0">
                <a:solidFill>
                  <a:srgbClr val="212C49"/>
                </a:solidFill>
                <a:latin typeface="Calibri" panose="020F0502020204030204" pitchFamily="34" charset="0"/>
              </a:rPr>
              <a:t>C’est une interface que je vais utiliser avec la fonctionnalité de projection de Spring Data : l’interface contenant que des getters va recevoir le résultat d’une requête SQL personnalisée. </a:t>
            </a:r>
            <a:endParaRPr lang="fr-FR" dirty="0"/>
          </a:p>
        </p:txBody>
      </p:sp>
      <p:pic>
        <p:nvPicPr>
          <p:cNvPr id="5" name="Image 4">
            <a:extLst>
              <a:ext uri="{FF2B5EF4-FFF2-40B4-BE49-F238E27FC236}">
                <a16:creationId xmlns:a16="http://schemas.microsoft.com/office/drawing/2014/main" id="{0DA9792C-472A-9F49-9A3C-9EE9FDA8A3BD}"/>
              </a:ext>
            </a:extLst>
          </p:cNvPr>
          <p:cNvPicPr>
            <a:picLocks noChangeAspect="1"/>
          </p:cNvPicPr>
          <p:nvPr/>
        </p:nvPicPr>
        <p:blipFill>
          <a:blip r:embed="rId2"/>
          <a:stretch>
            <a:fillRect/>
          </a:stretch>
        </p:blipFill>
        <p:spPr>
          <a:xfrm>
            <a:off x="2599527" y="1995581"/>
            <a:ext cx="3460955" cy="2585884"/>
          </a:xfrm>
          <a:prstGeom prst="rect">
            <a:avLst/>
          </a:prstGeom>
        </p:spPr>
      </p:pic>
      <p:sp>
        <p:nvSpPr>
          <p:cNvPr id="6" name="Espace réservé du texte 2">
            <a:extLst>
              <a:ext uri="{FF2B5EF4-FFF2-40B4-BE49-F238E27FC236}">
                <a16:creationId xmlns:a16="http://schemas.microsoft.com/office/drawing/2014/main" id="{831ACF78-79DA-113F-0A67-69FD86EF7B1B}"/>
              </a:ext>
            </a:extLst>
          </p:cNvPr>
          <p:cNvSpPr txBox="1">
            <a:spLocks/>
          </p:cNvSpPr>
          <p:nvPr/>
        </p:nvSpPr>
        <p:spPr>
          <a:xfrm>
            <a:off x="549473" y="6193174"/>
            <a:ext cx="4333677" cy="33366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dirty="0"/>
              <a:t>La méthode récupère le résultat de la vue.</a:t>
            </a:r>
          </a:p>
        </p:txBody>
      </p:sp>
      <p:pic>
        <p:nvPicPr>
          <p:cNvPr id="7" name="Image 6">
            <a:extLst>
              <a:ext uri="{FF2B5EF4-FFF2-40B4-BE49-F238E27FC236}">
                <a16:creationId xmlns:a16="http://schemas.microsoft.com/office/drawing/2014/main" id="{3A5C3A7B-5117-178F-9DDF-675C56F6D8B9}"/>
              </a:ext>
            </a:extLst>
          </p:cNvPr>
          <p:cNvPicPr>
            <a:picLocks noChangeAspect="1"/>
          </p:cNvPicPr>
          <p:nvPr/>
        </p:nvPicPr>
        <p:blipFill>
          <a:blip r:embed="rId3"/>
          <a:stretch>
            <a:fillRect/>
          </a:stretch>
        </p:blipFill>
        <p:spPr>
          <a:xfrm>
            <a:off x="549473" y="5349078"/>
            <a:ext cx="4286865" cy="776748"/>
          </a:xfrm>
          <a:prstGeom prst="rect">
            <a:avLst/>
          </a:prstGeom>
        </p:spPr>
      </p:pic>
      <p:sp>
        <p:nvSpPr>
          <p:cNvPr id="8" name="Titre 1">
            <a:extLst>
              <a:ext uri="{FF2B5EF4-FFF2-40B4-BE49-F238E27FC236}">
                <a16:creationId xmlns:a16="http://schemas.microsoft.com/office/drawing/2014/main" id="{DA58CAF1-0EC7-7AA5-5114-B8AF6B53F230}"/>
              </a:ext>
            </a:extLst>
          </p:cNvPr>
          <p:cNvSpPr txBox="1">
            <a:spLocks/>
          </p:cNvSpPr>
          <p:nvPr/>
        </p:nvSpPr>
        <p:spPr>
          <a:xfrm>
            <a:off x="568523" y="4672802"/>
            <a:ext cx="7561065" cy="436516"/>
          </a:xfrm>
          <a:prstGeom prst="rect">
            <a:avLst/>
          </a:prstGeom>
        </p:spPr>
        <p:txBody>
          <a:bodyPr wrap="square" lIns="0" tIns="14400" rIns="0" bIns="0">
            <a:spAutoFit/>
          </a:bodyPr>
          <a:lstStyle>
            <a:lvl1pPr marL="8775" algn="l" eaLnBrk="1" hangingPunct="1">
              <a:spcBef>
                <a:spcPts val="61"/>
              </a:spcBef>
              <a:defRPr sz="2742" b="1">
                <a:solidFill>
                  <a:schemeClr val="accent2"/>
                </a:solidFill>
                <a:latin typeface="+mj-lt"/>
                <a:ea typeface="+mj-ea"/>
                <a:cs typeface="+mj-cs"/>
              </a:defRPr>
            </a:lvl1pPr>
          </a:lstStyle>
          <a:p>
            <a:r>
              <a:rPr lang="fr-FR" kern="0" dirty="0" err="1"/>
              <a:t>PlanRepository</a:t>
            </a:r>
            <a:endParaRPr lang="fr-FR" kern="0" dirty="0"/>
          </a:p>
        </p:txBody>
      </p:sp>
    </p:spTree>
    <p:extLst>
      <p:ext uri="{BB962C8B-B14F-4D97-AF65-F5344CB8AC3E}">
        <p14:creationId xmlns:p14="http://schemas.microsoft.com/office/powerpoint/2010/main" val="2302279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211C4E4-BDB0-E80A-7898-F1AEAFF6E674}"/>
              </a:ext>
            </a:extLst>
          </p:cNvPr>
          <p:cNvPicPr>
            <a:picLocks noChangeAspect="1"/>
          </p:cNvPicPr>
          <p:nvPr/>
        </p:nvPicPr>
        <p:blipFill>
          <a:blip r:embed="rId2"/>
          <a:stretch>
            <a:fillRect/>
          </a:stretch>
        </p:blipFill>
        <p:spPr>
          <a:xfrm>
            <a:off x="0" y="387569"/>
            <a:ext cx="9906000" cy="6082862"/>
          </a:xfrm>
          <a:prstGeom prst="rect">
            <a:avLst/>
          </a:prstGeom>
        </p:spPr>
      </p:pic>
    </p:spTree>
    <p:extLst>
      <p:ext uri="{BB962C8B-B14F-4D97-AF65-F5344CB8AC3E}">
        <p14:creationId xmlns:p14="http://schemas.microsoft.com/office/powerpoint/2010/main" val="34753121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DA0F84-9E18-C60B-76F5-3511ED58B8A0}"/>
              </a:ext>
            </a:extLst>
          </p:cNvPr>
          <p:cNvSpPr>
            <a:spLocks noGrp="1"/>
          </p:cNvSpPr>
          <p:nvPr>
            <p:ph type="ctrTitle"/>
          </p:nvPr>
        </p:nvSpPr>
        <p:spPr/>
        <p:txBody>
          <a:bodyPr/>
          <a:lstStyle/>
          <a:p>
            <a:r>
              <a:rPr lang="fr-FR" dirty="0" err="1"/>
              <a:t>PlanExportDTO</a:t>
            </a:r>
            <a:endParaRPr lang="fr-FR" dirty="0"/>
          </a:p>
        </p:txBody>
      </p:sp>
      <p:sp>
        <p:nvSpPr>
          <p:cNvPr id="3" name="Espace réservé du texte 2">
            <a:extLst>
              <a:ext uri="{FF2B5EF4-FFF2-40B4-BE49-F238E27FC236}">
                <a16:creationId xmlns:a16="http://schemas.microsoft.com/office/drawing/2014/main" id="{DD92DD77-68A5-7CA2-A7AB-94B793AA0A80}"/>
              </a:ext>
            </a:extLst>
          </p:cNvPr>
          <p:cNvSpPr>
            <a:spLocks noGrp="1"/>
          </p:cNvSpPr>
          <p:nvPr>
            <p:ph type="body" sz="quarter" idx="14"/>
          </p:nvPr>
        </p:nvSpPr>
        <p:spPr>
          <a:xfrm>
            <a:off x="6477000" y="3429000"/>
            <a:ext cx="3429000" cy="1624203"/>
          </a:xfrm>
        </p:spPr>
        <p:txBody>
          <a:bodyPr/>
          <a:lstStyle/>
          <a:p>
            <a:r>
              <a:rPr lang="fr-FR" dirty="0"/>
              <a:t>DTO où l’on spécifie une liaison entre un numéro de colonne de l'entrée CSV et un attribut.</a:t>
            </a:r>
          </a:p>
        </p:txBody>
      </p:sp>
      <p:pic>
        <p:nvPicPr>
          <p:cNvPr id="5" name="Image 4">
            <a:extLst>
              <a:ext uri="{FF2B5EF4-FFF2-40B4-BE49-F238E27FC236}">
                <a16:creationId xmlns:a16="http://schemas.microsoft.com/office/drawing/2014/main" id="{61829047-599D-FB95-2AEB-EAE6B5802614}"/>
              </a:ext>
            </a:extLst>
          </p:cNvPr>
          <p:cNvPicPr>
            <a:picLocks noChangeAspect="1"/>
          </p:cNvPicPr>
          <p:nvPr/>
        </p:nvPicPr>
        <p:blipFill>
          <a:blip r:embed="rId2"/>
          <a:stretch>
            <a:fillRect/>
          </a:stretch>
        </p:blipFill>
        <p:spPr>
          <a:xfrm>
            <a:off x="199717" y="2968727"/>
            <a:ext cx="5506065" cy="3549445"/>
          </a:xfrm>
          <a:prstGeom prst="rect">
            <a:avLst/>
          </a:prstGeom>
        </p:spPr>
      </p:pic>
      <p:sp>
        <p:nvSpPr>
          <p:cNvPr id="8" name="Espace réservé du texte 2">
            <a:extLst>
              <a:ext uri="{FF2B5EF4-FFF2-40B4-BE49-F238E27FC236}">
                <a16:creationId xmlns:a16="http://schemas.microsoft.com/office/drawing/2014/main" id="{976BFB3A-901C-2A36-3F17-151457C7858E}"/>
              </a:ext>
            </a:extLst>
          </p:cNvPr>
          <p:cNvSpPr txBox="1">
            <a:spLocks/>
          </p:cNvSpPr>
          <p:nvPr/>
        </p:nvSpPr>
        <p:spPr>
          <a:xfrm>
            <a:off x="199717" y="1359745"/>
            <a:ext cx="8200827" cy="1300905"/>
          </a:xfrm>
          <a:prstGeom prst="rect">
            <a:avLst/>
          </a:prstGeom>
          <a:ln>
            <a:solidFill>
              <a:schemeClr val="tx1"/>
            </a:solidFill>
          </a:ln>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800" b="0" i="0" u="none" strike="noStrike" baseline="0" dirty="0">
                <a:solidFill>
                  <a:srgbClr val="212C49"/>
                </a:solidFill>
                <a:latin typeface="Verdana" panose="020B0604030504040204" pitchFamily="34" charset="0"/>
              </a:rPr>
              <a:t>Pour l’extraction de données en CSV, j’ai utilisé </a:t>
            </a:r>
            <a:r>
              <a:rPr lang="fr-FR" sz="1800" b="1" i="0" u="none" strike="noStrike" baseline="0" dirty="0" err="1">
                <a:solidFill>
                  <a:srgbClr val="000000"/>
                </a:solidFill>
                <a:latin typeface="Verdana" panose="020B0604030504040204" pitchFamily="34" charset="0"/>
              </a:rPr>
              <a:t>OpenCSV</a:t>
            </a:r>
            <a:r>
              <a:rPr lang="fr-FR" sz="1800" b="1" i="0" u="none" strike="noStrike" baseline="0" dirty="0">
                <a:solidFill>
                  <a:srgbClr val="000000"/>
                </a:solidFill>
                <a:latin typeface="Verdana" panose="020B0604030504040204" pitchFamily="34" charset="0"/>
              </a:rPr>
              <a:t> </a:t>
            </a:r>
            <a:r>
              <a:rPr lang="fr-FR" sz="1800" b="0" i="0" u="none" strike="noStrike" baseline="0" dirty="0">
                <a:solidFill>
                  <a:srgbClr val="000000"/>
                </a:solidFill>
                <a:latin typeface="Verdana" panose="020B0604030504040204" pitchFamily="34" charset="0"/>
              </a:rPr>
              <a:t>qui </a:t>
            </a:r>
            <a:r>
              <a:rPr lang="fr-FR" sz="1800" b="0" i="0" u="none" strike="noStrike" baseline="0" dirty="0">
                <a:solidFill>
                  <a:srgbClr val="212C49"/>
                </a:solidFill>
                <a:latin typeface="Verdana" panose="020B0604030504040204" pitchFamily="34" charset="0"/>
              </a:rPr>
              <a:t>est une bibliothèque d’analyse CSV pour Java. Pour ce faire, j’ai créé les classes </a:t>
            </a:r>
            <a:r>
              <a:rPr lang="fr-FR" sz="1800" b="0" i="0" u="none" strike="noStrike" baseline="0" dirty="0" err="1">
                <a:solidFill>
                  <a:srgbClr val="974705"/>
                </a:solidFill>
                <a:latin typeface="Verdana" panose="020B0604030504040204" pitchFamily="34" charset="0"/>
              </a:rPr>
              <a:t>PlanExportDTO</a:t>
            </a:r>
            <a:r>
              <a:rPr lang="fr-FR" sz="1800" b="0" i="0" u="none" strike="noStrike" baseline="0" dirty="0">
                <a:solidFill>
                  <a:srgbClr val="974705"/>
                </a:solidFill>
                <a:latin typeface="Verdana" panose="020B0604030504040204" pitchFamily="34" charset="0"/>
              </a:rPr>
              <a:t> </a:t>
            </a:r>
            <a:r>
              <a:rPr lang="fr-FR" sz="1800" b="0" i="0" u="none" strike="noStrike" baseline="0" dirty="0">
                <a:solidFill>
                  <a:srgbClr val="212C49"/>
                </a:solidFill>
                <a:latin typeface="Verdana" panose="020B0604030504040204" pitchFamily="34" charset="0"/>
              </a:rPr>
              <a:t>et </a:t>
            </a:r>
            <a:r>
              <a:rPr lang="fr-FR" sz="1800" b="0" i="0" u="none" strike="noStrike" baseline="0" dirty="0">
                <a:solidFill>
                  <a:srgbClr val="974705"/>
                </a:solidFill>
                <a:latin typeface="Verdana" panose="020B0604030504040204" pitchFamily="34" charset="0"/>
              </a:rPr>
              <a:t>ExportPlan </a:t>
            </a:r>
            <a:r>
              <a:rPr lang="fr-FR" sz="1800" b="0" i="0" u="none" strike="noStrike" baseline="0" dirty="0">
                <a:solidFill>
                  <a:srgbClr val="212C49"/>
                </a:solidFill>
                <a:latin typeface="Verdana" panose="020B0604030504040204" pitchFamily="34" charset="0"/>
              </a:rPr>
              <a:t>que je vais utiliser pour générer mon CSV :</a:t>
            </a:r>
            <a:endParaRPr lang="fr-FR" dirty="0"/>
          </a:p>
        </p:txBody>
      </p:sp>
    </p:spTree>
    <p:extLst>
      <p:ext uri="{BB962C8B-B14F-4D97-AF65-F5344CB8AC3E}">
        <p14:creationId xmlns:p14="http://schemas.microsoft.com/office/powerpoint/2010/main" val="1527727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5690C1-B56C-5011-FCDD-81E1448FDF86}"/>
              </a:ext>
            </a:extLst>
          </p:cNvPr>
          <p:cNvSpPr>
            <a:spLocks noGrp="1"/>
          </p:cNvSpPr>
          <p:nvPr>
            <p:ph type="ctrTitle"/>
          </p:nvPr>
        </p:nvSpPr>
        <p:spPr/>
        <p:txBody>
          <a:bodyPr/>
          <a:lstStyle/>
          <a:p>
            <a:r>
              <a:rPr lang="fr-FR" dirty="0"/>
              <a:t>ExportPlan</a:t>
            </a:r>
          </a:p>
        </p:txBody>
      </p:sp>
      <p:sp>
        <p:nvSpPr>
          <p:cNvPr id="3" name="Espace réservé du texte 2">
            <a:extLst>
              <a:ext uri="{FF2B5EF4-FFF2-40B4-BE49-F238E27FC236}">
                <a16:creationId xmlns:a16="http://schemas.microsoft.com/office/drawing/2014/main" id="{322A3941-5475-E329-23A3-195214AB7F9B}"/>
              </a:ext>
            </a:extLst>
          </p:cNvPr>
          <p:cNvSpPr>
            <a:spLocks noGrp="1"/>
          </p:cNvSpPr>
          <p:nvPr>
            <p:ph type="body" sz="quarter" idx="14"/>
          </p:nvPr>
        </p:nvSpPr>
        <p:spPr>
          <a:xfrm>
            <a:off x="492323" y="1316374"/>
            <a:ext cx="8694148" cy="700435"/>
          </a:xfrm>
        </p:spPr>
        <p:txBody>
          <a:bodyPr/>
          <a:lstStyle/>
          <a:p>
            <a:r>
              <a:rPr lang="fr-FR" sz="1800" b="0" i="0" u="none" strike="noStrike" baseline="0" dirty="0">
                <a:solidFill>
                  <a:srgbClr val="212C49"/>
                </a:solidFill>
                <a:latin typeface="Calibri" panose="020F0502020204030204" pitchFamily="34" charset="0"/>
              </a:rPr>
              <a:t>MappingStrategy pour mapper les colonnes du fichier CVS avec des noms personnalisés à des attributs du DTO</a:t>
            </a:r>
            <a:r>
              <a:rPr lang="fr-FR" sz="1800" dirty="0">
                <a:solidFill>
                  <a:srgbClr val="212C49"/>
                </a:solidFill>
                <a:latin typeface="Calibri" panose="020F0502020204030204" pitchFamily="34" charset="0"/>
              </a:rPr>
              <a:t> :</a:t>
            </a:r>
            <a:endParaRPr lang="fr-FR" dirty="0"/>
          </a:p>
        </p:txBody>
      </p:sp>
      <p:pic>
        <p:nvPicPr>
          <p:cNvPr id="5" name="Image 4">
            <a:extLst>
              <a:ext uri="{FF2B5EF4-FFF2-40B4-BE49-F238E27FC236}">
                <a16:creationId xmlns:a16="http://schemas.microsoft.com/office/drawing/2014/main" id="{EF33641B-B365-1170-7BED-7886E17E2942}"/>
              </a:ext>
            </a:extLst>
          </p:cNvPr>
          <p:cNvPicPr>
            <a:picLocks noChangeAspect="1"/>
          </p:cNvPicPr>
          <p:nvPr/>
        </p:nvPicPr>
        <p:blipFill>
          <a:blip r:embed="rId2"/>
          <a:stretch>
            <a:fillRect/>
          </a:stretch>
        </p:blipFill>
        <p:spPr>
          <a:xfrm>
            <a:off x="492323" y="2198965"/>
            <a:ext cx="7331505" cy="4495562"/>
          </a:xfrm>
          <a:prstGeom prst="rect">
            <a:avLst/>
          </a:prstGeom>
        </p:spPr>
      </p:pic>
    </p:spTree>
    <p:extLst>
      <p:ext uri="{BB962C8B-B14F-4D97-AF65-F5344CB8AC3E}">
        <p14:creationId xmlns:p14="http://schemas.microsoft.com/office/powerpoint/2010/main" val="14414542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238FCF-F27B-F426-3057-B9D65911A960}"/>
              </a:ext>
            </a:extLst>
          </p:cNvPr>
          <p:cNvSpPr>
            <a:spLocks noGrp="1"/>
          </p:cNvSpPr>
          <p:nvPr>
            <p:ph type="ctrTitle"/>
          </p:nvPr>
        </p:nvSpPr>
        <p:spPr/>
        <p:txBody>
          <a:bodyPr/>
          <a:lstStyle/>
          <a:p>
            <a:r>
              <a:rPr lang="fr-FR" dirty="0" err="1"/>
              <a:t>ExportService</a:t>
            </a:r>
            <a:endParaRPr lang="fr-FR" dirty="0"/>
          </a:p>
        </p:txBody>
      </p:sp>
      <p:pic>
        <p:nvPicPr>
          <p:cNvPr id="5" name="Image 4">
            <a:extLst>
              <a:ext uri="{FF2B5EF4-FFF2-40B4-BE49-F238E27FC236}">
                <a16:creationId xmlns:a16="http://schemas.microsoft.com/office/drawing/2014/main" id="{EA1292F8-867B-BA8B-4D86-383F3DA5543C}"/>
              </a:ext>
            </a:extLst>
          </p:cNvPr>
          <p:cNvPicPr>
            <a:picLocks noChangeAspect="1"/>
          </p:cNvPicPr>
          <p:nvPr/>
        </p:nvPicPr>
        <p:blipFill>
          <a:blip r:embed="rId2"/>
          <a:stretch>
            <a:fillRect/>
          </a:stretch>
        </p:blipFill>
        <p:spPr>
          <a:xfrm>
            <a:off x="120650" y="2011187"/>
            <a:ext cx="9134089" cy="2275064"/>
          </a:xfrm>
          <a:prstGeom prst="rect">
            <a:avLst/>
          </a:prstGeom>
        </p:spPr>
      </p:pic>
    </p:spTree>
    <p:extLst>
      <p:ext uri="{BB962C8B-B14F-4D97-AF65-F5344CB8AC3E}">
        <p14:creationId xmlns:p14="http://schemas.microsoft.com/office/powerpoint/2010/main" val="297226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83C92E7-0ACA-85A2-C269-78277D327634}"/>
              </a:ext>
            </a:extLst>
          </p:cNvPr>
          <p:cNvSpPr>
            <a:spLocks noGrp="1"/>
          </p:cNvSpPr>
          <p:nvPr>
            <p:ph type="ctrTitle"/>
          </p:nvPr>
        </p:nvSpPr>
        <p:spPr/>
        <p:txBody>
          <a:bodyPr/>
          <a:lstStyle/>
          <a:p>
            <a:r>
              <a:rPr lang="fr-FR" dirty="0"/>
              <a:t>Organisation des services</a:t>
            </a:r>
          </a:p>
        </p:txBody>
      </p:sp>
      <p:sp>
        <p:nvSpPr>
          <p:cNvPr id="4" name="Espace réservé du texte 3">
            <a:extLst>
              <a:ext uri="{FF2B5EF4-FFF2-40B4-BE49-F238E27FC236}">
                <a16:creationId xmlns:a16="http://schemas.microsoft.com/office/drawing/2014/main" id="{85E2C04D-52B3-C606-E39A-1B3AF65BD80F}"/>
              </a:ext>
            </a:extLst>
          </p:cNvPr>
          <p:cNvSpPr>
            <a:spLocks noGrp="1"/>
          </p:cNvSpPr>
          <p:nvPr>
            <p:ph type="body" sz="quarter" idx="12"/>
          </p:nvPr>
        </p:nvSpPr>
        <p:spPr>
          <a:xfrm>
            <a:off x="549474" y="1314710"/>
            <a:ext cx="4039791" cy="581300"/>
          </a:xfrm>
        </p:spPr>
        <p:txBody>
          <a:bodyPr/>
          <a:lstStyle/>
          <a:p>
            <a:r>
              <a:rPr lang="fr-FR" b="1" dirty="0"/>
              <a:t>Inetum AS Sud-Ouest </a:t>
            </a:r>
            <a:r>
              <a:rPr lang="fr-FR" dirty="0"/>
              <a:t>(Application Services) : pôles d’activités diverses</a:t>
            </a:r>
          </a:p>
        </p:txBody>
      </p:sp>
      <p:pic>
        <p:nvPicPr>
          <p:cNvPr id="5" name="Image 4">
            <a:extLst>
              <a:ext uri="{FF2B5EF4-FFF2-40B4-BE49-F238E27FC236}">
                <a16:creationId xmlns:a16="http://schemas.microsoft.com/office/drawing/2014/main" id="{B98193E7-8C36-6F98-4558-69FBEAABA6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08" y="2317986"/>
            <a:ext cx="4916892" cy="3842312"/>
          </a:xfrm>
          <a:prstGeom prst="rect">
            <a:avLst/>
          </a:prstGeom>
        </p:spPr>
      </p:pic>
      <p:sp>
        <p:nvSpPr>
          <p:cNvPr id="6" name="Rectangle 2">
            <a:extLst>
              <a:ext uri="{FF2B5EF4-FFF2-40B4-BE49-F238E27FC236}">
                <a16:creationId xmlns:a16="http://schemas.microsoft.com/office/drawing/2014/main" id="{357ACE25-BA22-E14D-0B28-56D30BEB407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8" name="Espace réservé du texte 3">
            <a:extLst>
              <a:ext uri="{FF2B5EF4-FFF2-40B4-BE49-F238E27FC236}">
                <a16:creationId xmlns:a16="http://schemas.microsoft.com/office/drawing/2014/main" id="{BAD4B7D4-7E5E-24E2-AB88-F6F195879C96}"/>
              </a:ext>
            </a:extLst>
          </p:cNvPr>
          <p:cNvSpPr txBox="1">
            <a:spLocks/>
          </p:cNvSpPr>
          <p:nvPr/>
        </p:nvSpPr>
        <p:spPr>
          <a:xfrm>
            <a:off x="5316737" y="1314710"/>
            <a:ext cx="4039791" cy="373331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b="1" dirty="0"/>
              <a:t>Partenariats</a:t>
            </a:r>
            <a:r>
              <a:rPr lang="fr-FR" dirty="0"/>
              <a:t> avec différents </a:t>
            </a:r>
            <a:r>
              <a:rPr lang="fr-FR" b="1" dirty="0"/>
              <a:t>entreprises</a:t>
            </a:r>
            <a:r>
              <a:rPr lang="fr-FR" dirty="0"/>
              <a:t> et </a:t>
            </a:r>
            <a:r>
              <a:rPr lang="fr-FR" b="1" dirty="0"/>
              <a:t>acteurs publics </a:t>
            </a:r>
            <a:r>
              <a:rPr lang="fr-FR" dirty="0"/>
              <a:t>:</a:t>
            </a:r>
          </a:p>
          <a:p>
            <a:pPr marL="285750" indent="-285750">
              <a:buFont typeface="Arial" panose="020B0604020202020204" pitchFamily="34" charset="0"/>
              <a:buChar char="•"/>
            </a:pPr>
            <a:r>
              <a:rPr lang="fr-FR" dirty="0"/>
              <a:t>Ministère de la Justice français</a:t>
            </a:r>
          </a:p>
          <a:p>
            <a:pPr marL="285750" indent="-285750">
              <a:buFont typeface="Arial" panose="020B0604020202020204" pitchFamily="34" charset="0"/>
              <a:buChar char="•"/>
            </a:pPr>
            <a:r>
              <a:rPr lang="fr-FR" dirty="0"/>
              <a:t>Airbus </a:t>
            </a:r>
          </a:p>
          <a:p>
            <a:pPr marL="285750" indent="-285750">
              <a:buFont typeface="Arial" panose="020B0604020202020204" pitchFamily="34" charset="0"/>
              <a:buChar char="•"/>
            </a:pPr>
            <a:r>
              <a:rPr lang="fr-FR" dirty="0"/>
              <a:t>Orange</a:t>
            </a:r>
          </a:p>
          <a:p>
            <a:pPr marL="285750" indent="-285750">
              <a:buFont typeface="Arial" panose="020B0604020202020204" pitchFamily="34" charset="0"/>
              <a:buChar char="•"/>
            </a:pPr>
            <a:r>
              <a:rPr lang="fr-FR" dirty="0"/>
              <a:t>Rolls Royce en Europe</a:t>
            </a:r>
          </a:p>
          <a:p>
            <a:pPr marL="285750" indent="-285750">
              <a:buFont typeface="Arial" panose="020B0604020202020204" pitchFamily="34" charset="0"/>
              <a:buChar char="•"/>
            </a:pPr>
            <a:r>
              <a:rPr lang="fr-FR" dirty="0"/>
              <a:t>Auchan</a:t>
            </a:r>
          </a:p>
          <a:p>
            <a:pPr marL="285750" indent="-285750">
              <a:buFont typeface="Arial" panose="020B0604020202020204" pitchFamily="34" charset="0"/>
              <a:buChar char="•"/>
            </a:pPr>
            <a:r>
              <a:rPr lang="fr-FR" dirty="0"/>
              <a:t>Ville de Madrid</a:t>
            </a:r>
          </a:p>
          <a:p>
            <a:pPr marL="285750" indent="-285750">
              <a:buFont typeface="Arial" panose="020B0604020202020204" pitchFamily="34" charset="0"/>
              <a:buChar char="•"/>
            </a:pPr>
            <a:r>
              <a:rPr lang="fr-FR" dirty="0"/>
              <a:t>EDF</a:t>
            </a:r>
          </a:p>
          <a:p>
            <a:pPr marL="285750" indent="-285750">
              <a:buFont typeface="Arial" panose="020B0604020202020204" pitchFamily="34" charset="0"/>
              <a:buChar char="•"/>
            </a:pPr>
            <a:r>
              <a:rPr lang="fr-FR" dirty="0"/>
              <a:t>…</a:t>
            </a:r>
          </a:p>
          <a:p>
            <a:endParaRPr lang="fr-FR" dirty="0"/>
          </a:p>
        </p:txBody>
      </p:sp>
    </p:spTree>
    <p:extLst>
      <p:ext uri="{BB962C8B-B14F-4D97-AF65-F5344CB8AC3E}">
        <p14:creationId xmlns:p14="http://schemas.microsoft.com/office/powerpoint/2010/main" val="38637981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8E8A98-BAE2-8D92-C6A2-0663BD27CA65}"/>
              </a:ext>
            </a:extLst>
          </p:cNvPr>
          <p:cNvSpPr>
            <a:spLocks noGrp="1"/>
          </p:cNvSpPr>
          <p:nvPr>
            <p:ph type="ctrTitle"/>
          </p:nvPr>
        </p:nvSpPr>
        <p:spPr/>
        <p:txBody>
          <a:bodyPr/>
          <a:lstStyle/>
          <a:p>
            <a:r>
              <a:rPr lang="fr-FR" dirty="0" err="1"/>
              <a:t>ExportServiceImpl</a:t>
            </a:r>
            <a:endParaRPr lang="fr-FR" dirty="0"/>
          </a:p>
        </p:txBody>
      </p:sp>
      <p:pic>
        <p:nvPicPr>
          <p:cNvPr id="5" name="Image 4">
            <a:extLst>
              <a:ext uri="{FF2B5EF4-FFF2-40B4-BE49-F238E27FC236}">
                <a16:creationId xmlns:a16="http://schemas.microsoft.com/office/drawing/2014/main" id="{9FCECBA1-D4DF-9C6E-81CA-8480EF565640}"/>
              </a:ext>
            </a:extLst>
          </p:cNvPr>
          <p:cNvPicPr>
            <a:picLocks noChangeAspect="1"/>
          </p:cNvPicPr>
          <p:nvPr/>
        </p:nvPicPr>
        <p:blipFill>
          <a:blip r:embed="rId2"/>
          <a:stretch>
            <a:fillRect/>
          </a:stretch>
        </p:blipFill>
        <p:spPr>
          <a:xfrm>
            <a:off x="0" y="1134219"/>
            <a:ext cx="6445694" cy="5565032"/>
          </a:xfrm>
          <a:prstGeom prst="rect">
            <a:avLst/>
          </a:prstGeom>
        </p:spPr>
      </p:pic>
      <p:sp>
        <p:nvSpPr>
          <p:cNvPr id="6" name="Espace réservé du texte 2">
            <a:extLst>
              <a:ext uri="{FF2B5EF4-FFF2-40B4-BE49-F238E27FC236}">
                <a16:creationId xmlns:a16="http://schemas.microsoft.com/office/drawing/2014/main" id="{76EEAA2F-F04A-5349-3181-0DF14EF2B2F4}"/>
              </a:ext>
            </a:extLst>
          </p:cNvPr>
          <p:cNvSpPr txBox="1">
            <a:spLocks/>
          </p:cNvSpPr>
          <p:nvPr/>
        </p:nvSpPr>
        <p:spPr>
          <a:xfrm>
            <a:off x="4695128" y="1933417"/>
            <a:ext cx="5165976" cy="464152"/>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100" dirty="0"/>
              <a:t>Classe </a:t>
            </a:r>
            <a:r>
              <a:rPr lang="fr-FR" sz="1100" b="1" dirty="0" err="1"/>
              <a:t>ModelMapper</a:t>
            </a:r>
            <a:r>
              <a:rPr lang="fr-FR" sz="1100" dirty="0"/>
              <a:t> pour effectuer le mappage d'objets, charger les définitions de mappage et enregistrer les mappeurs.</a:t>
            </a:r>
          </a:p>
        </p:txBody>
      </p:sp>
      <p:cxnSp>
        <p:nvCxnSpPr>
          <p:cNvPr id="7" name="Connecteur droit avec flèche 6">
            <a:extLst>
              <a:ext uri="{FF2B5EF4-FFF2-40B4-BE49-F238E27FC236}">
                <a16:creationId xmlns:a16="http://schemas.microsoft.com/office/drawing/2014/main" id="{159334AD-81AF-72C1-81F2-84CAC5180532}"/>
              </a:ext>
            </a:extLst>
          </p:cNvPr>
          <p:cNvCxnSpPr>
            <a:cxnSpLocks/>
          </p:cNvCxnSpPr>
          <p:nvPr/>
        </p:nvCxnSpPr>
        <p:spPr>
          <a:xfrm flipH="1">
            <a:off x="2762250" y="2165493"/>
            <a:ext cx="1873250" cy="126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Espace réservé du texte 2">
            <a:extLst>
              <a:ext uri="{FF2B5EF4-FFF2-40B4-BE49-F238E27FC236}">
                <a16:creationId xmlns:a16="http://schemas.microsoft.com/office/drawing/2014/main" id="{670F14A5-43A8-08D5-EA53-0CDC44BA1616}"/>
              </a:ext>
            </a:extLst>
          </p:cNvPr>
          <p:cNvSpPr txBox="1">
            <a:spLocks/>
          </p:cNvSpPr>
          <p:nvPr/>
        </p:nvSpPr>
        <p:spPr>
          <a:xfrm>
            <a:off x="4552950" y="5367421"/>
            <a:ext cx="5165976" cy="65035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100" dirty="0"/>
              <a:t>J’implémente </a:t>
            </a:r>
            <a:r>
              <a:rPr lang="fr-FR" sz="1100" b="1" dirty="0" err="1">
                <a:solidFill>
                  <a:schemeClr val="accent4"/>
                </a:solidFill>
              </a:rPr>
              <a:t>convertDate</a:t>
            </a:r>
            <a:r>
              <a:rPr lang="fr-FR" sz="1100" dirty="0"/>
              <a:t> de Type Converter&lt;&gt; qui convertit les instances du type source </a:t>
            </a:r>
            <a:r>
              <a:rPr lang="fr-FR" sz="1100" b="1" dirty="0"/>
              <a:t>Date</a:t>
            </a:r>
            <a:r>
              <a:rPr lang="fr-FR" sz="1100" dirty="0"/>
              <a:t> en instances du type destination </a:t>
            </a:r>
            <a:r>
              <a:rPr lang="fr-FR" sz="1100" b="1" dirty="0"/>
              <a:t>String</a:t>
            </a:r>
            <a:r>
              <a:rPr lang="fr-FR" sz="1100" dirty="0"/>
              <a:t> (vide si pas de Date).</a:t>
            </a:r>
          </a:p>
        </p:txBody>
      </p:sp>
      <p:cxnSp>
        <p:nvCxnSpPr>
          <p:cNvPr id="11" name="Connecteur droit avec flèche 10">
            <a:extLst>
              <a:ext uri="{FF2B5EF4-FFF2-40B4-BE49-F238E27FC236}">
                <a16:creationId xmlns:a16="http://schemas.microsoft.com/office/drawing/2014/main" id="{C8C77E68-6EAA-8BC7-8EDD-E01E0B4E4CB9}"/>
              </a:ext>
            </a:extLst>
          </p:cNvPr>
          <p:cNvCxnSpPr>
            <a:cxnSpLocks/>
          </p:cNvCxnSpPr>
          <p:nvPr/>
        </p:nvCxnSpPr>
        <p:spPr>
          <a:xfrm flipH="1" flipV="1">
            <a:off x="4695128" y="4940300"/>
            <a:ext cx="340422" cy="476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51218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B9B900-FFAA-DEB7-94CF-F3FB2E25BDF2}"/>
              </a:ext>
            </a:extLst>
          </p:cNvPr>
          <p:cNvSpPr>
            <a:spLocks noGrp="1"/>
          </p:cNvSpPr>
          <p:nvPr>
            <p:ph type="ctrTitle"/>
          </p:nvPr>
        </p:nvSpPr>
        <p:spPr/>
        <p:txBody>
          <a:bodyPr/>
          <a:lstStyle/>
          <a:p>
            <a:r>
              <a:rPr lang="fr-FR" dirty="0" err="1"/>
              <a:t>ExportServiceImpl</a:t>
            </a:r>
            <a:endParaRPr lang="fr-FR" dirty="0"/>
          </a:p>
        </p:txBody>
      </p:sp>
      <p:pic>
        <p:nvPicPr>
          <p:cNvPr id="5" name="Image 4">
            <a:extLst>
              <a:ext uri="{FF2B5EF4-FFF2-40B4-BE49-F238E27FC236}">
                <a16:creationId xmlns:a16="http://schemas.microsoft.com/office/drawing/2014/main" id="{0B36799E-474B-C7B1-47C1-70218BF98813}"/>
              </a:ext>
            </a:extLst>
          </p:cNvPr>
          <p:cNvPicPr>
            <a:picLocks noChangeAspect="1"/>
          </p:cNvPicPr>
          <p:nvPr/>
        </p:nvPicPr>
        <p:blipFill>
          <a:blip r:embed="rId2"/>
          <a:stretch>
            <a:fillRect/>
          </a:stretch>
        </p:blipFill>
        <p:spPr>
          <a:xfrm>
            <a:off x="0" y="1329160"/>
            <a:ext cx="9906000" cy="2993180"/>
          </a:xfrm>
          <a:prstGeom prst="rect">
            <a:avLst/>
          </a:prstGeom>
        </p:spPr>
      </p:pic>
      <p:sp>
        <p:nvSpPr>
          <p:cNvPr id="6" name="Espace réservé du texte 2">
            <a:extLst>
              <a:ext uri="{FF2B5EF4-FFF2-40B4-BE49-F238E27FC236}">
                <a16:creationId xmlns:a16="http://schemas.microsoft.com/office/drawing/2014/main" id="{F7CA8129-4863-E412-5C4C-C58C7BD67626}"/>
              </a:ext>
            </a:extLst>
          </p:cNvPr>
          <p:cNvSpPr txBox="1">
            <a:spLocks/>
          </p:cNvSpPr>
          <p:nvPr/>
        </p:nvSpPr>
        <p:spPr>
          <a:xfrm>
            <a:off x="269178" y="4517282"/>
            <a:ext cx="8963722" cy="56103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400" dirty="0"/>
              <a:t>Puis je configure le </a:t>
            </a:r>
            <a:r>
              <a:rPr lang="fr-FR" sz="1400" b="1" dirty="0" err="1"/>
              <a:t>modelMapper</a:t>
            </a:r>
            <a:r>
              <a:rPr lang="fr-FR" sz="1400" dirty="0"/>
              <a:t> à l’aide de </a:t>
            </a:r>
            <a:r>
              <a:rPr lang="fr-FR" sz="1400" b="1" dirty="0" err="1">
                <a:solidFill>
                  <a:schemeClr val="accent4"/>
                </a:solidFill>
              </a:rPr>
              <a:t>convertDate</a:t>
            </a:r>
            <a:r>
              <a:rPr lang="fr-FR" sz="1400" dirty="0"/>
              <a:t> pour qu’il mappe les attributs Date que je souhaite.</a:t>
            </a:r>
          </a:p>
        </p:txBody>
      </p:sp>
    </p:spTree>
    <p:extLst>
      <p:ext uri="{BB962C8B-B14F-4D97-AF65-F5344CB8AC3E}">
        <p14:creationId xmlns:p14="http://schemas.microsoft.com/office/powerpoint/2010/main" val="2985287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24086F-AA79-33A7-8E85-3330C1CEA976}"/>
              </a:ext>
            </a:extLst>
          </p:cNvPr>
          <p:cNvSpPr>
            <a:spLocks noGrp="1"/>
          </p:cNvSpPr>
          <p:nvPr>
            <p:ph type="ctrTitle"/>
          </p:nvPr>
        </p:nvSpPr>
        <p:spPr/>
        <p:txBody>
          <a:bodyPr/>
          <a:lstStyle/>
          <a:p>
            <a:r>
              <a:rPr lang="fr-FR" dirty="0" err="1"/>
              <a:t>ExportServiceImpl</a:t>
            </a:r>
            <a:endParaRPr lang="fr-FR" dirty="0"/>
          </a:p>
        </p:txBody>
      </p:sp>
      <p:pic>
        <p:nvPicPr>
          <p:cNvPr id="5" name="Image 4">
            <a:extLst>
              <a:ext uri="{FF2B5EF4-FFF2-40B4-BE49-F238E27FC236}">
                <a16:creationId xmlns:a16="http://schemas.microsoft.com/office/drawing/2014/main" id="{66F0169C-8549-5872-2C8D-4B221091E1AE}"/>
              </a:ext>
            </a:extLst>
          </p:cNvPr>
          <p:cNvPicPr>
            <a:picLocks noChangeAspect="1"/>
          </p:cNvPicPr>
          <p:nvPr/>
        </p:nvPicPr>
        <p:blipFill>
          <a:blip r:embed="rId2"/>
          <a:stretch>
            <a:fillRect/>
          </a:stretch>
        </p:blipFill>
        <p:spPr>
          <a:xfrm>
            <a:off x="0" y="1352550"/>
            <a:ext cx="7470753" cy="5505450"/>
          </a:xfrm>
          <a:prstGeom prst="rect">
            <a:avLst/>
          </a:prstGeom>
        </p:spPr>
      </p:pic>
      <p:sp>
        <p:nvSpPr>
          <p:cNvPr id="6" name="Espace réservé du texte 2">
            <a:extLst>
              <a:ext uri="{FF2B5EF4-FFF2-40B4-BE49-F238E27FC236}">
                <a16:creationId xmlns:a16="http://schemas.microsoft.com/office/drawing/2014/main" id="{A17C8DA9-39B0-AAA3-FCC5-295C3D014C8D}"/>
              </a:ext>
            </a:extLst>
          </p:cNvPr>
          <p:cNvSpPr>
            <a:spLocks noGrp="1"/>
          </p:cNvSpPr>
          <p:nvPr>
            <p:ph type="body" sz="quarter" idx="14"/>
          </p:nvPr>
        </p:nvSpPr>
        <p:spPr>
          <a:xfrm>
            <a:off x="5688382" y="3429000"/>
            <a:ext cx="3944568" cy="581300"/>
          </a:xfrm>
        </p:spPr>
        <p:txBody>
          <a:bodyPr/>
          <a:lstStyle/>
          <a:p>
            <a:r>
              <a:rPr lang="fr-FR" sz="1400" dirty="0"/>
              <a:t>Et enfin je récupère la liste des dispositifs que je mappe en DTO.</a:t>
            </a:r>
          </a:p>
        </p:txBody>
      </p:sp>
      <p:sp>
        <p:nvSpPr>
          <p:cNvPr id="7" name="Espace réservé du texte 2">
            <a:extLst>
              <a:ext uri="{FF2B5EF4-FFF2-40B4-BE49-F238E27FC236}">
                <a16:creationId xmlns:a16="http://schemas.microsoft.com/office/drawing/2014/main" id="{237288E9-9701-4977-E801-FBBC0A146A31}"/>
              </a:ext>
            </a:extLst>
          </p:cNvPr>
          <p:cNvSpPr txBox="1">
            <a:spLocks/>
          </p:cNvSpPr>
          <p:nvPr/>
        </p:nvSpPr>
        <p:spPr>
          <a:xfrm>
            <a:off x="5118102" y="4231788"/>
            <a:ext cx="4850925" cy="810112"/>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400" dirty="0"/>
              <a:t>Je créé un CSV correspondant grâce </a:t>
            </a:r>
            <a:r>
              <a:rPr lang="fr-FR" sz="1400" dirty="0" err="1"/>
              <a:t>OpenCSV</a:t>
            </a:r>
            <a:r>
              <a:rPr lang="fr-FR" sz="1400" dirty="0"/>
              <a:t> en lui donnant un nom et un type et un encodage que j’intègre dans la réponse http.</a:t>
            </a:r>
          </a:p>
        </p:txBody>
      </p:sp>
      <p:cxnSp>
        <p:nvCxnSpPr>
          <p:cNvPr id="8" name="Connecteur droit avec flèche 7">
            <a:extLst>
              <a:ext uri="{FF2B5EF4-FFF2-40B4-BE49-F238E27FC236}">
                <a16:creationId xmlns:a16="http://schemas.microsoft.com/office/drawing/2014/main" id="{0C0F0039-0641-7B66-2ADA-2E2763A3AD68}"/>
              </a:ext>
            </a:extLst>
          </p:cNvPr>
          <p:cNvCxnSpPr>
            <a:cxnSpLocks/>
          </p:cNvCxnSpPr>
          <p:nvPr/>
        </p:nvCxnSpPr>
        <p:spPr>
          <a:xfrm flipH="1" flipV="1">
            <a:off x="3735376" y="3359150"/>
            <a:ext cx="1814524" cy="36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F1E8D8D6-B719-71A9-97A2-46AFFCB6CAF5}"/>
              </a:ext>
            </a:extLst>
          </p:cNvPr>
          <p:cNvCxnSpPr>
            <a:cxnSpLocks/>
          </p:cNvCxnSpPr>
          <p:nvPr/>
        </p:nvCxnSpPr>
        <p:spPr>
          <a:xfrm flipH="1" flipV="1">
            <a:off x="3526185" y="4305300"/>
            <a:ext cx="1426815" cy="3315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EFB02D59-C87C-F18D-E945-A439CF508ACC}"/>
              </a:ext>
            </a:extLst>
          </p:cNvPr>
          <p:cNvCxnSpPr>
            <a:cxnSpLocks/>
          </p:cNvCxnSpPr>
          <p:nvPr/>
        </p:nvCxnSpPr>
        <p:spPr>
          <a:xfrm flipH="1">
            <a:off x="5295900" y="5099050"/>
            <a:ext cx="133350" cy="26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31832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EAC1239-FB8D-2D66-4593-B0410AEB6593}"/>
              </a:ext>
            </a:extLst>
          </p:cNvPr>
          <p:cNvSpPr>
            <a:spLocks noGrp="1"/>
          </p:cNvSpPr>
          <p:nvPr>
            <p:ph type="body" sz="quarter" idx="13"/>
          </p:nvPr>
        </p:nvSpPr>
        <p:spPr/>
        <p:txBody>
          <a:bodyPr/>
          <a:lstStyle/>
          <a:p>
            <a:r>
              <a:rPr lang="fr-FR" dirty="0"/>
              <a:t>07</a:t>
            </a:r>
          </a:p>
        </p:txBody>
      </p:sp>
      <p:sp>
        <p:nvSpPr>
          <p:cNvPr id="4" name="Titre 3">
            <a:extLst>
              <a:ext uri="{FF2B5EF4-FFF2-40B4-BE49-F238E27FC236}">
                <a16:creationId xmlns:a16="http://schemas.microsoft.com/office/drawing/2014/main" id="{C5BE52B0-B955-CE87-AACB-D770EA5F20BF}"/>
              </a:ext>
            </a:extLst>
          </p:cNvPr>
          <p:cNvSpPr>
            <a:spLocks noGrp="1"/>
          </p:cNvSpPr>
          <p:nvPr>
            <p:ph type="title"/>
          </p:nvPr>
        </p:nvSpPr>
        <p:spPr/>
        <p:txBody>
          <a:bodyPr/>
          <a:lstStyle/>
          <a:p>
            <a:r>
              <a:rPr lang="fr-FR" dirty="0"/>
              <a:t>Déploiement</a:t>
            </a:r>
          </a:p>
        </p:txBody>
      </p:sp>
      <p:pic>
        <p:nvPicPr>
          <p:cNvPr id="5" name="Image 4">
            <a:extLst>
              <a:ext uri="{FF2B5EF4-FFF2-40B4-BE49-F238E27FC236}">
                <a16:creationId xmlns:a16="http://schemas.microsoft.com/office/drawing/2014/main" id="{DBF8471D-3785-8B98-BA30-6557165D0E73}"/>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18457425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D03486-970D-FA52-5992-4F3BDA963430}"/>
              </a:ext>
            </a:extLst>
          </p:cNvPr>
          <p:cNvSpPr>
            <a:spLocks noGrp="1"/>
          </p:cNvSpPr>
          <p:nvPr>
            <p:ph type="ctrTitle"/>
          </p:nvPr>
        </p:nvSpPr>
        <p:spPr/>
        <p:txBody>
          <a:bodyPr/>
          <a:lstStyle/>
          <a:p>
            <a:r>
              <a:rPr lang="fr-FR" dirty="0" err="1"/>
              <a:t>CodeP</a:t>
            </a:r>
            <a:endParaRPr lang="fr-FR" dirty="0"/>
          </a:p>
        </p:txBody>
      </p:sp>
      <p:sp>
        <p:nvSpPr>
          <p:cNvPr id="3" name="Espace réservé du texte 2">
            <a:extLst>
              <a:ext uri="{FF2B5EF4-FFF2-40B4-BE49-F238E27FC236}">
                <a16:creationId xmlns:a16="http://schemas.microsoft.com/office/drawing/2014/main" id="{4D92F3E4-5DE6-7ACA-4C4A-17D089F6DD7F}"/>
              </a:ext>
            </a:extLst>
          </p:cNvPr>
          <p:cNvSpPr>
            <a:spLocks noGrp="1"/>
          </p:cNvSpPr>
          <p:nvPr>
            <p:ph type="body" sz="quarter" idx="14"/>
          </p:nvPr>
        </p:nvSpPr>
        <p:spPr>
          <a:xfrm>
            <a:off x="549473" y="1608474"/>
            <a:ext cx="8694148" cy="1107726"/>
          </a:xfrm>
        </p:spPr>
        <p:txBody>
          <a:bodyPr/>
          <a:lstStyle/>
          <a:p>
            <a:r>
              <a:rPr lang="fr-FR" sz="1800" dirty="0">
                <a:solidFill>
                  <a:srgbClr val="212C49"/>
                </a:solidFill>
                <a:latin typeface="Calibri" panose="020F0502020204030204" pitchFamily="34" charset="0"/>
              </a:rPr>
              <a:t>P</a:t>
            </a:r>
            <a:r>
              <a:rPr lang="fr-FR" sz="1800" b="0" i="0" u="none" strike="noStrike" baseline="0" dirty="0">
                <a:solidFill>
                  <a:srgbClr val="212C49"/>
                </a:solidFill>
                <a:latin typeface="Calibri" panose="020F0502020204030204" pitchFamily="34" charset="0"/>
              </a:rPr>
              <a:t>lateforme Inetum </a:t>
            </a:r>
            <a:r>
              <a:rPr lang="fr-FR" sz="1800" b="1" i="0" u="none" strike="noStrike" baseline="0" dirty="0">
                <a:solidFill>
                  <a:srgbClr val="212C49"/>
                </a:solidFill>
                <a:latin typeface="Calibri" panose="020F0502020204030204" pitchFamily="34" charset="0"/>
              </a:rPr>
              <a:t>d’intégration continue </a:t>
            </a:r>
            <a:r>
              <a:rPr lang="fr-FR" sz="1800" b="0" i="0" u="none" strike="noStrike" baseline="0" dirty="0">
                <a:solidFill>
                  <a:srgbClr val="212C49"/>
                </a:solidFill>
                <a:latin typeface="Calibri" panose="020F0502020204030204" pitchFamily="34" charset="0"/>
              </a:rPr>
              <a:t>et de </a:t>
            </a:r>
            <a:r>
              <a:rPr lang="fr-FR" sz="1800" b="1" i="0" u="none" strike="noStrike" baseline="0" dirty="0">
                <a:solidFill>
                  <a:srgbClr val="212C49"/>
                </a:solidFill>
                <a:latin typeface="Calibri" panose="020F0502020204030204" pitchFamily="34" charset="0"/>
              </a:rPr>
              <a:t>déploiement continu</a:t>
            </a:r>
            <a:r>
              <a:rPr lang="fr-FR" sz="1800" b="0" i="0" u="none" strike="noStrike" baseline="0" dirty="0">
                <a:solidFill>
                  <a:srgbClr val="212C49"/>
                </a:solidFill>
                <a:latin typeface="Calibri" panose="020F0502020204030204" pitchFamily="34" charset="0"/>
              </a:rPr>
              <a:t>.</a:t>
            </a:r>
            <a:endParaRPr lang="fr-FR" sz="1800" dirty="0">
              <a:solidFill>
                <a:srgbClr val="212C49"/>
              </a:solidFill>
              <a:latin typeface="Calibri" panose="020F0502020204030204" pitchFamily="34" charset="0"/>
            </a:endParaRPr>
          </a:p>
          <a:p>
            <a:pPr marL="285750" indent="-285750">
              <a:buFont typeface="Wingdings" panose="05000000000000000000" pitchFamily="2" charset="2"/>
              <a:buChar char="Ø"/>
            </a:pPr>
            <a:r>
              <a:rPr lang="fr-FR" sz="1800" b="0" i="0" u="none" strike="noStrike" baseline="0" dirty="0">
                <a:solidFill>
                  <a:srgbClr val="212C49"/>
                </a:solidFill>
                <a:latin typeface="Calibri" panose="020F0502020204030204" pitchFamily="34" charset="0"/>
              </a:rPr>
              <a:t>Mettre en place une pratique DevOps consistant à développer</a:t>
            </a:r>
            <a:r>
              <a:rPr lang="fr-FR" sz="1800" dirty="0">
                <a:solidFill>
                  <a:srgbClr val="212C49"/>
                </a:solidFill>
                <a:latin typeface="Calibri" panose="020F0502020204030204" pitchFamily="34" charset="0"/>
              </a:rPr>
              <a:t>, à t</a:t>
            </a:r>
            <a:r>
              <a:rPr lang="fr-FR" sz="1800" b="0" i="0" u="none" strike="noStrike" baseline="0" dirty="0">
                <a:solidFill>
                  <a:srgbClr val="212C49"/>
                </a:solidFill>
                <a:latin typeface="Calibri" panose="020F0502020204030204" pitchFamily="34" charset="0"/>
              </a:rPr>
              <a:t>ester et à délivrer des améliorations au code à l’aide d’outils automatisés. </a:t>
            </a:r>
            <a:endParaRPr lang="fr-FR" dirty="0"/>
          </a:p>
        </p:txBody>
      </p:sp>
    </p:spTree>
    <p:extLst>
      <p:ext uri="{BB962C8B-B14F-4D97-AF65-F5344CB8AC3E}">
        <p14:creationId xmlns:p14="http://schemas.microsoft.com/office/powerpoint/2010/main" val="12783443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0AE7A95-58C2-71D0-94DE-7FF06EE52AB3}"/>
              </a:ext>
            </a:extLst>
          </p:cNvPr>
          <p:cNvPicPr>
            <a:picLocks noChangeAspect="1"/>
          </p:cNvPicPr>
          <p:nvPr/>
        </p:nvPicPr>
        <p:blipFill>
          <a:blip r:embed="rId2"/>
          <a:stretch>
            <a:fillRect/>
          </a:stretch>
        </p:blipFill>
        <p:spPr>
          <a:xfrm>
            <a:off x="0" y="-1"/>
            <a:ext cx="7933102" cy="4404417"/>
          </a:xfrm>
          <a:prstGeom prst="rect">
            <a:avLst/>
          </a:prstGeom>
        </p:spPr>
      </p:pic>
      <p:pic>
        <p:nvPicPr>
          <p:cNvPr id="9" name="Image 8">
            <a:extLst>
              <a:ext uri="{FF2B5EF4-FFF2-40B4-BE49-F238E27FC236}">
                <a16:creationId xmlns:a16="http://schemas.microsoft.com/office/drawing/2014/main" id="{7BF72D0C-AA52-779F-B71C-952ED20FA92E}"/>
              </a:ext>
            </a:extLst>
          </p:cNvPr>
          <p:cNvPicPr>
            <a:picLocks noChangeAspect="1"/>
          </p:cNvPicPr>
          <p:nvPr/>
        </p:nvPicPr>
        <p:blipFill>
          <a:blip r:embed="rId3"/>
          <a:stretch>
            <a:fillRect/>
          </a:stretch>
        </p:blipFill>
        <p:spPr>
          <a:xfrm>
            <a:off x="0" y="4404417"/>
            <a:ext cx="7023100" cy="2453583"/>
          </a:xfrm>
          <a:prstGeom prst="rect">
            <a:avLst/>
          </a:prstGeom>
        </p:spPr>
      </p:pic>
    </p:spTree>
    <p:extLst>
      <p:ext uri="{BB962C8B-B14F-4D97-AF65-F5344CB8AC3E}">
        <p14:creationId xmlns:p14="http://schemas.microsoft.com/office/powerpoint/2010/main" val="9878729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117690-EBE8-F0CF-82EE-F71F2348B362}"/>
              </a:ext>
            </a:extLst>
          </p:cNvPr>
          <p:cNvSpPr>
            <a:spLocks noGrp="1"/>
          </p:cNvSpPr>
          <p:nvPr>
            <p:ph type="ctrTitle"/>
          </p:nvPr>
        </p:nvSpPr>
        <p:spPr/>
        <p:txBody>
          <a:bodyPr/>
          <a:lstStyle/>
          <a:p>
            <a:r>
              <a:rPr lang="fr-FR" dirty="0" err="1"/>
              <a:t>Jenkins.file</a:t>
            </a:r>
            <a:endParaRPr lang="fr-FR" dirty="0"/>
          </a:p>
        </p:txBody>
      </p:sp>
      <p:sp>
        <p:nvSpPr>
          <p:cNvPr id="3" name="Espace réservé du texte 2">
            <a:extLst>
              <a:ext uri="{FF2B5EF4-FFF2-40B4-BE49-F238E27FC236}">
                <a16:creationId xmlns:a16="http://schemas.microsoft.com/office/drawing/2014/main" id="{E940AB01-F3D4-E28C-B59B-DC945BE4461A}"/>
              </a:ext>
            </a:extLst>
          </p:cNvPr>
          <p:cNvSpPr>
            <a:spLocks noGrp="1"/>
          </p:cNvSpPr>
          <p:nvPr>
            <p:ph type="body" sz="quarter" idx="14"/>
          </p:nvPr>
        </p:nvSpPr>
        <p:spPr>
          <a:xfrm>
            <a:off x="549473" y="1310024"/>
            <a:ext cx="8694148" cy="1281748"/>
          </a:xfrm>
        </p:spPr>
        <p:txBody>
          <a:bodyPr/>
          <a:lstStyle/>
          <a:p>
            <a:r>
              <a:rPr lang="fr-FR" dirty="0"/>
              <a:t>Le déploiement pour mon projet n’était pas fonctionnel : </a:t>
            </a:r>
          </a:p>
          <a:p>
            <a:r>
              <a:rPr lang="fr-FR" dirty="0"/>
              <a:t>=&gt; J’ai consulté des ressources au sujet de Docker, Jenkins et Azure et programmé des réunions avec des responsables de la plateforme Code P.</a:t>
            </a:r>
          </a:p>
          <a:p>
            <a:r>
              <a:rPr lang="fr-FR" dirty="0"/>
              <a:t> J’ai pu ensuite construire un fichier Jenkins à mettre à la racine du projet sur le GitLab. </a:t>
            </a:r>
          </a:p>
        </p:txBody>
      </p:sp>
      <p:pic>
        <p:nvPicPr>
          <p:cNvPr id="5" name="Image 4">
            <a:extLst>
              <a:ext uri="{FF2B5EF4-FFF2-40B4-BE49-F238E27FC236}">
                <a16:creationId xmlns:a16="http://schemas.microsoft.com/office/drawing/2014/main" id="{423A978A-4781-100C-7FE9-A4B274C3B1C3}"/>
              </a:ext>
            </a:extLst>
          </p:cNvPr>
          <p:cNvPicPr>
            <a:picLocks noChangeAspect="1"/>
          </p:cNvPicPr>
          <p:nvPr/>
        </p:nvPicPr>
        <p:blipFill>
          <a:blip r:embed="rId2"/>
          <a:stretch>
            <a:fillRect/>
          </a:stretch>
        </p:blipFill>
        <p:spPr>
          <a:xfrm>
            <a:off x="88900" y="2646880"/>
            <a:ext cx="8623300" cy="4211120"/>
          </a:xfrm>
          <a:prstGeom prst="rect">
            <a:avLst/>
          </a:prstGeom>
        </p:spPr>
      </p:pic>
    </p:spTree>
    <p:extLst>
      <p:ext uri="{BB962C8B-B14F-4D97-AF65-F5344CB8AC3E}">
        <p14:creationId xmlns:p14="http://schemas.microsoft.com/office/powerpoint/2010/main" val="16497569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20E2C8-8F26-A5A7-2A35-D29C3BF0F957}"/>
              </a:ext>
            </a:extLst>
          </p:cNvPr>
          <p:cNvSpPr>
            <a:spLocks noGrp="1"/>
          </p:cNvSpPr>
          <p:nvPr>
            <p:ph type="ctrTitle"/>
          </p:nvPr>
        </p:nvSpPr>
        <p:spPr/>
        <p:txBody>
          <a:bodyPr/>
          <a:lstStyle/>
          <a:p>
            <a:r>
              <a:rPr lang="fr-FR" dirty="0"/>
              <a:t>Déploiement</a:t>
            </a:r>
          </a:p>
        </p:txBody>
      </p:sp>
      <p:sp>
        <p:nvSpPr>
          <p:cNvPr id="3" name="Espace réservé du texte 2">
            <a:extLst>
              <a:ext uri="{FF2B5EF4-FFF2-40B4-BE49-F238E27FC236}">
                <a16:creationId xmlns:a16="http://schemas.microsoft.com/office/drawing/2014/main" id="{E335985C-8BB7-5B36-9B7F-3A42E8DAC832}"/>
              </a:ext>
            </a:extLst>
          </p:cNvPr>
          <p:cNvSpPr>
            <a:spLocks noGrp="1"/>
          </p:cNvSpPr>
          <p:nvPr>
            <p:ph type="body" sz="quarter" idx="14"/>
          </p:nvPr>
        </p:nvSpPr>
        <p:spPr>
          <a:xfrm>
            <a:off x="441523" y="1508378"/>
            <a:ext cx="8694148" cy="395736"/>
          </a:xfrm>
        </p:spPr>
        <p:txBody>
          <a:bodyPr/>
          <a:lstStyle/>
          <a:p>
            <a:r>
              <a:rPr lang="fr-FR" sz="1800" dirty="0">
                <a:solidFill>
                  <a:srgbClr val="212C49"/>
                </a:solidFill>
                <a:latin typeface="Calibri" panose="020F0502020204030204" pitchFamily="34" charset="0"/>
              </a:rPr>
              <a:t>Lancement du</a:t>
            </a:r>
            <a:r>
              <a:rPr lang="fr-FR" sz="1800" b="0" i="0" u="none" strike="noStrike" baseline="0" dirty="0">
                <a:solidFill>
                  <a:srgbClr val="212C49"/>
                </a:solidFill>
                <a:latin typeface="Calibri" panose="020F0502020204030204" pitchFamily="34" charset="0"/>
              </a:rPr>
              <a:t> déploiement de l’application via le compte Jenkins :</a:t>
            </a:r>
            <a:endParaRPr lang="fr-FR" sz="1800" dirty="0"/>
          </a:p>
        </p:txBody>
      </p:sp>
      <p:pic>
        <p:nvPicPr>
          <p:cNvPr id="5" name="Image 4">
            <a:extLst>
              <a:ext uri="{FF2B5EF4-FFF2-40B4-BE49-F238E27FC236}">
                <a16:creationId xmlns:a16="http://schemas.microsoft.com/office/drawing/2014/main" id="{CAC6F4E1-0708-AE2D-D128-6FF1230FC6D9}"/>
              </a:ext>
            </a:extLst>
          </p:cNvPr>
          <p:cNvPicPr>
            <a:picLocks noChangeAspect="1"/>
          </p:cNvPicPr>
          <p:nvPr/>
        </p:nvPicPr>
        <p:blipFill>
          <a:blip r:embed="rId2"/>
          <a:stretch>
            <a:fillRect/>
          </a:stretch>
        </p:blipFill>
        <p:spPr>
          <a:xfrm>
            <a:off x="549473" y="2278274"/>
            <a:ext cx="8219768" cy="3185652"/>
          </a:xfrm>
          <a:prstGeom prst="rect">
            <a:avLst/>
          </a:prstGeom>
        </p:spPr>
      </p:pic>
    </p:spTree>
    <p:extLst>
      <p:ext uri="{BB962C8B-B14F-4D97-AF65-F5344CB8AC3E}">
        <p14:creationId xmlns:p14="http://schemas.microsoft.com/office/powerpoint/2010/main" val="17952553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CE23E57-AF20-335B-A1CB-5069BC5AA11D}"/>
              </a:ext>
            </a:extLst>
          </p:cNvPr>
          <p:cNvSpPr>
            <a:spLocks noGrp="1"/>
          </p:cNvSpPr>
          <p:nvPr>
            <p:ph type="body" sz="quarter" idx="13"/>
          </p:nvPr>
        </p:nvSpPr>
        <p:spPr/>
        <p:txBody>
          <a:bodyPr/>
          <a:lstStyle/>
          <a:p>
            <a:r>
              <a:rPr lang="fr-FR" dirty="0"/>
              <a:t>08</a:t>
            </a:r>
          </a:p>
        </p:txBody>
      </p:sp>
      <p:sp>
        <p:nvSpPr>
          <p:cNvPr id="4" name="Titre 3">
            <a:extLst>
              <a:ext uri="{FF2B5EF4-FFF2-40B4-BE49-F238E27FC236}">
                <a16:creationId xmlns:a16="http://schemas.microsoft.com/office/drawing/2014/main" id="{228D48FB-58A1-FF03-D074-D00F1458F05E}"/>
              </a:ext>
            </a:extLst>
          </p:cNvPr>
          <p:cNvSpPr>
            <a:spLocks noGrp="1"/>
          </p:cNvSpPr>
          <p:nvPr>
            <p:ph type="title"/>
          </p:nvPr>
        </p:nvSpPr>
        <p:spPr/>
        <p:txBody>
          <a:bodyPr/>
          <a:lstStyle/>
          <a:p>
            <a:r>
              <a:rPr lang="fr-FR" dirty="0"/>
              <a:t>Tests</a:t>
            </a:r>
          </a:p>
        </p:txBody>
      </p:sp>
      <p:pic>
        <p:nvPicPr>
          <p:cNvPr id="5" name="Image 4">
            <a:extLst>
              <a:ext uri="{FF2B5EF4-FFF2-40B4-BE49-F238E27FC236}">
                <a16:creationId xmlns:a16="http://schemas.microsoft.com/office/drawing/2014/main" id="{72B6FC24-9E20-BA9F-0E23-0BF80099E683}"/>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15958631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64AB8D-341E-AC98-2FE2-02F9FACB9BAC}"/>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9104D4CF-778A-4AC6-59C3-1B94C98D880A}"/>
              </a:ext>
            </a:extLst>
          </p:cNvPr>
          <p:cNvSpPr>
            <a:spLocks noGrp="1"/>
          </p:cNvSpPr>
          <p:nvPr>
            <p:ph type="body" sz="quarter" idx="14"/>
          </p:nvPr>
        </p:nvSpPr>
        <p:spPr>
          <a:xfrm>
            <a:off x="549473" y="1989474"/>
            <a:ext cx="8694148" cy="1819716"/>
          </a:xfrm>
        </p:spPr>
        <p:txBody>
          <a:bodyPr/>
          <a:lstStyle/>
          <a:p>
            <a:r>
              <a:rPr lang="fr-FR" sz="1800" b="0" i="0" u="none" strike="noStrike" baseline="0" dirty="0">
                <a:solidFill>
                  <a:srgbClr val="212C49"/>
                </a:solidFill>
                <a:latin typeface="Calibri" panose="020F0502020204030204" pitchFamily="34" charset="0"/>
              </a:rPr>
              <a:t>Avec l’aide du testeur de l’équipe de la Squad 3, j’ai préparé des </a:t>
            </a:r>
            <a:r>
              <a:rPr lang="fr-FR" sz="1800" b="1" i="0" u="none" strike="noStrike" baseline="0" dirty="0">
                <a:solidFill>
                  <a:srgbClr val="212C49"/>
                </a:solidFill>
                <a:latin typeface="Calibri" panose="020F0502020204030204" pitchFamily="34" charset="0"/>
              </a:rPr>
              <a:t>plans de tests </a:t>
            </a:r>
            <a:r>
              <a:rPr lang="fr-FR" sz="1800" b="0" i="0" u="none" strike="noStrike" baseline="0" dirty="0">
                <a:solidFill>
                  <a:srgbClr val="212C49"/>
                </a:solidFill>
                <a:latin typeface="Calibri" panose="020F0502020204030204" pitchFamily="34" charset="0"/>
              </a:rPr>
              <a:t>à exécuter lors de la </a:t>
            </a:r>
            <a:r>
              <a:rPr lang="fr-FR" sz="1800" b="1" i="0" u="none" strike="noStrike" baseline="0" dirty="0">
                <a:solidFill>
                  <a:srgbClr val="212C49"/>
                </a:solidFill>
                <a:latin typeface="Calibri" panose="020F0502020204030204" pitchFamily="34" charset="0"/>
              </a:rPr>
              <a:t>phase de validation</a:t>
            </a:r>
            <a:r>
              <a:rPr lang="fr-FR" sz="1800" b="0" i="0" u="none" strike="noStrike" baseline="0" dirty="0">
                <a:solidFill>
                  <a:srgbClr val="212C49"/>
                </a:solidFill>
                <a:latin typeface="Calibri" panose="020F0502020204030204" pitchFamily="34" charset="0"/>
              </a:rPr>
              <a:t>, avant la recette, pour répondre directement au cahier des charges fonctionnel.</a:t>
            </a:r>
          </a:p>
          <a:p>
            <a:endParaRPr lang="fr-FR" sz="1800" dirty="0">
              <a:solidFill>
                <a:srgbClr val="212C49"/>
              </a:solidFill>
              <a:latin typeface="Calibri" panose="020F0502020204030204" pitchFamily="34" charset="0"/>
            </a:endParaRPr>
          </a:p>
          <a:p>
            <a:r>
              <a:rPr lang="fr-FR" sz="1800" b="0" i="0" u="none" strike="noStrike" baseline="0" dirty="0">
                <a:solidFill>
                  <a:srgbClr val="212C49"/>
                </a:solidFill>
                <a:latin typeface="Calibri" panose="020F0502020204030204" pitchFamily="34" charset="0"/>
              </a:rPr>
              <a:t>Je les ai mis en place grâce à </a:t>
            </a:r>
            <a:r>
              <a:rPr lang="fr-FR" sz="1800" b="1" i="0" u="none" strike="noStrike" baseline="0" dirty="0">
                <a:solidFill>
                  <a:srgbClr val="212C49"/>
                </a:solidFill>
                <a:latin typeface="Calibri" panose="020F0502020204030204" pitchFamily="34" charset="0"/>
              </a:rPr>
              <a:t>JIRA</a:t>
            </a:r>
            <a:r>
              <a:rPr lang="fr-FR" sz="1800" b="0" i="0" u="none" strike="noStrike" baseline="0" dirty="0">
                <a:solidFill>
                  <a:srgbClr val="212C49"/>
                </a:solidFill>
                <a:latin typeface="Calibri" panose="020F0502020204030204" pitchFamily="34" charset="0"/>
              </a:rPr>
              <a:t> en passant dans le </a:t>
            </a:r>
            <a:r>
              <a:rPr lang="fr-FR" sz="1800" b="1" i="0" u="none" strike="noStrike" baseline="0" dirty="0">
                <a:solidFill>
                  <a:srgbClr val="212C49"/>
                </a:solidFill>
                <a:latin typeface="Calibri" panose="020F0502020204030204" pitchFamily="34" charset="0"/>
              </a:rPr>
              <a:t>kanban de conception de test</a:t>
            </a:r>
            <a:r>
              <a:rPr lang="fr-FR" sz="1800" b="0" i="0" u="none" strike="noStrike" baseline="0" dirty="0">
                <a:solidFill>
                  <a:srgbClr val="212C49"/>
                </a:solidFill>
                <a:latin typeface="Calibri" panose="020F0502020204030204" pitchFamily="34" charset="0"/>
              </a:rPr>
              <a:t>. </a:t>
            </a:r>
            <a:endParaRPr lang="fr-FR" dirty="0"/>
          </a:p>
        </p:txBody>
      </p:sp>
    </p:spTree>
    <p:extLst>
      <p:ext uri="{BB962C8B-B14F-4D97-AF65-F5344CB8AC3E}">
        <p14:creationId xmlns:p14="http://schemas.microsoft.com/office/powerpoint/2010/main" val="1564617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C5F921B-E4A7-3D78-8493-748530D2F1B2}"/>
              </a:ext>
            </a:extLst>
          </p:cNvPr>
          <p:cNvSpPr>
            <a:spLocks noGrp="1"/>
          </p:cNvSpPr>
          <p:nvPr>
            <p:ph type="ctrTitle"/>
          </p:nvPr>
        </p:nvSpPr>
        <p:spPr/>
        <p:txBody>
          <a:bodyPr/>
          <a:lstStyle/>
          <a:p>
            <a:r>
              <a:rPr lang="fr-FR" dirty="0"/>
              <a:t>Squad 3</a:t>
            </a:r>
          </a:p>
        </p:txBody>
      </p:sp>
      <p:sp>
        <p:nvSpPr>
          <p:cNvPr id="4" name="Espace réservé du texte 3">
            <a:extLst>
              <a:ext uri="{FF2B5EF4-FFF2-40B4-BE49-F238E27FC236}">
                <a16:creationId xmlns:a16="http://schemas.microsoft.com/office/drawing/2014/main" id="{21122F67-D488-2A1A-CC71-C51D86A3D215}"/>
              </a:ext>
            </a:extLst>
          </p:cNvPr>
          <p:cNvSpPr>
            <a:spLocks noGrp="1"/>
          </p:cNvSpPr>
          <p:nvPr>
            <p:ph type="body" sz="quarter" idx="12"/>
          </p:nvPr>
        </p:nvSpPr>
        <p:spPr>
          <a:xfrm>
            <a:off x="456287" y="1146026"/>
            <a:ext cx="9316363" cy="1631972"/>
          </a:xfrm>
        </p:spPr>
        <p:txBody>
          <a:bodyPr/>
          <a:lstStyle/>
          <a:p>
            <a:r>
              <a:rPr lang="fr-FR" dirty="0"/>
              <a:t>En 2021 : Contrat avec le </a:t>
            </a:r>
            <a:r>
              <a:rPr lang="fr-FR" b="1" dirty="0"/>
              <a:t>Conseil Régional d’Occitanie</a:t>
            </a:r>
            <a:r>
              <a:rPr lang="fr-FR" dirty="0"/>
              <a:t> pour </a:t>
            </a:r>
            <a:r>
              <a:rPr lang="fr-FR" b="1" dirty="0"/>
              <a:t>80 applications</a:t>
            </a:r>
            <a:r>
              <a:rPr lang="fr-FR" dirty="0"/>
              <a:t>.</a:t>
            </a:r>
          </a:p>
          <a:p>
            <a:r>
              <a:rPr lang="fr-FR" b="1" dirty="0"/>
              <a:t>T</a:t>
            </a:r>
            <a:r>
              <a:rPr lang="fr-FR" dirty="0"/>
              <a:t>ierce </a:t>
            </a:r>
            <a:r>
              <a:rPr lang="fr-FR" b="1" dirty="0"/>
              <a:t>M</a:t>
            </a:r>
            <a:r>
              <a:rPr lang="fr-FR" dirty="0"/>
              <a:t>aintenance </a:t>
            </a:r>
            <a:r>
              <a:rPr lang="fr-FR" b="1" dirty="0"/>
              <a:t>A</a:t>
            </a:r>
            <a:r>
              <a:rPr lang="fr-FR" dirty="0"/>
              <a:t>pplicative (</a:t>
            </a:r>
            <a:r>
              <a:rPr lang="fr-FR" b="1" dirty="0"/>
              <a:t>TMA</a:t>
            </a:r>
            <a:r>
              <a:rPr lang="fr-FR" dirty="0"/>
              <a:t>) : Conception et maintenance et amélioration applicative.</a:t>
            </a:r>
          </a:p>
          <a:p>
            <a:r>
              <a:rPr lang="fr-FR" b="1" dirty="0"/>
              <a:t>M</a:t>
            </a:r>
            <a:r>
              <a:rPr lang="fr-FR" dirty="0"/>
              <a:t>ise en </a:t>
            </a:r>
            <a:r>
              <a:rPr lang="fr-FR" b="1" dirty="0"/>
              <a:t>C</a:t>
            </a:r>
            <a:r>
              <a:rPr lang="fr-FR" dirty="0"/>
              <a:t>onformité </a:t>
            </a:r>
            <a:r>
              <a:rPr lang="fr-FR" b="1" dirty="0"/>
              <a:t>O</a:t>
            </a:r>
            <a:r>
              <a:rPr lang="fr-FR" dirty="0"/>
              <a:t>pérationnelle (</a:t>
            </a:r>
            <a:r>
              <a:rPr lang="fr-FR" b="1" dirty="0"/>
              <a:t>MCO</a:t>
            </a:r>
            <a:r>
              <a:rPr lang="fr-FR" dirty="0"/>
              <a:t>) : Outils pleinement opérationnels à tout moment et en adéquation avec leur environnement technique.</a:t>
            </a:r>
          </a:p>
          <a:p>
            <a:endParaRPr lang="fr-FR" dirty="0"/>
          </a:p>
        </p:txBody>
      </p:sp>
      <p:pic>
        <p:nvPicPr>
          <p:cNvPr id="5" name="Image 4">
            <a:extLst>
              <a:ext uri="{FF2B5EF4-FFF2-40B4-BE49-F238E27FC236}">
                <a16:creationId xmlns:a16="http://schemas.microsoft.com/office/drawing/2014/main" id="{68E7B945-C3A6-8F96-7A78-C98441137C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498" y="2425700"/>
            <a:ext cx="3362623" cy="4432300"/>
          </a:xfrm>
          <a:prstGeom prst="rect">
            <a:avLst/>
          </a:prstGeom>
        </p:spPr>
      </p:pic>
      <p:pic>
        <p:nvPicPr>
          <p:cNvPr id="6" name="Image 5" descr="Une image contenant table&#10;&#10;Description générée automatiquement">
            <a:extLst>
              <a:ext uri="{FF2B5EF4-FFF2-40B4-BE49-F238E27FC236}">
                <a16:creationId xmlns:a16="http://schemas.microsoft.com/office/drawing/2014/main" id="{6B911BFC-B3E9-7E02-BC41-DAD6D24F01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2121" y="3529430"/>
            <a:ext cx="3635292" cy="278511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1134C1EC-ADCD-CB4D-D445-7E2FD0B080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6893" y="3429000"/>
            <a:ext cx="2117248" cy="3412807"/>
          </a:xfrm>
          <a:prstGeom prst="rect">
            <a:avLst/>
          </a:prstGeom>
        </p:spPr>
      </p:pic>
      <p:pic>
        <p:nvPicPr>
          <p:cNvPr id="8" name="Image 7">
            <a:extLst>
              <a:ext uri="{FF2B5EF4-FFF2-40B4-BE49-F238E27FC236}">
                <a16:creationId xmlns:a16="http://schemas.microsoft.com/office/drawing/2014/main" id="{FA3D044E-EC72-1866-99FC-635E1F37A5CC}"/>
              </a:ext>
            </a:extLst>
          </p:cNvPr>
          <p:cNvPicPr>
            <a:picLocks noChangeAspect="1"/>
          </p:cNvPicPr>
          <p:nvPr/>
        </p:nvPicPr>
        <p:blipFill>
          <a:blip r:embed="rId5"/>
          <a:stretch>
            <a:fillRect/>
          </a:stretch>
        </p:blipFill>
        <p:spPr>
          <a:xfrm>
            <a:off x="8265517" y="915960"/>
            <a:ext cx="944350" cy="659471"/>
          </a:xfrm>
          <a:prstGeom prst="rect">
            <a:avLst/>
          </a:prstGeom>
        </p:spPr>
      </p:pic>
    </p:spTree>
    <p:extLst>
      <p:ext uri="{BB962C8B-B14F-4D97-AF65-F5344CB8AC3E}">
        <p14:creationId xmlns:p14="http://schemas.microsoft.com/office/powerpoint/2010/main" val="2505179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C806F7-A3BB-224C-2797-31B2065F2160}"/>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C9F1DE6F-E64F-C54C-AD8C-5A590E95CC5D}"/>
              </a:ext>
            </a:extLst>
          </p:cNvPr>
          <p:cNvSpPr>
            <a:spLocks noGrp="1"/>
          </p:cNvSpPr>
          <p:nvPr>
            <p:ph type="body" sz="quarter" idx="14"/>
          </p:nvPr>
        </p:nvSpPr>
        <p:spPr>
          <a:xfrm>
            <a:off x="549473" y="1379874"/>
            <a:ext cx="8694148" cy="700435"/>
          </a:xfrm>
        </p:spPr>
        <p:txBody>
          <a:bodyPr/>
          <a:lstStyle/>
          <a:p>
            <a:r>
              <a:rPr lang="fr-FR" sz="1800" b="0" i="0" u="none" strike="noStrike" baseline="0" dirty="0">
                <a:solidFill>
                  <a:srgbClr val="212C49"/>
                </a:solidFill>
                <a:latin typeface="Calibri" panose="020F0502020204030204" pitchFamily="34" charset="0"/>
              </a:rPr>
              <a:t>Par exemple, j’ai créé le test </a:t>
            </a:r>
            <a:r>
              <a:rPr lang="fr-FR" sz="1800" b="1" i="0" u="none" strike="noStrike" baseline="0" dirty="0">
                <a:solidFill>
                  <a:srgbClr val="212C49"/>
                </a:solidFill>
                <a:latin typeface="Calibri" panose="020F0502020204030204" pitchFamily="34" charset="0"/>
              </a:rPr>
              <a:t>TV-1 </a:t>
            </a:r>
            <a:r>
              <a:rPr lang="fr-FR" sz="1800" b="0" i="0" u="none" strike="noStrike" baseline="0" dirty="0">
                <a:solidFill>
                  <a:srgbClr val="212C49"/>
                </a:solidFill>
                <a:latin typeface="Calibri" panose="020F0502020204030204" pitchFamily="34" charset="0"/>
              </a:rPr>
              <a:t>concernant l’évolution </a:t>
            </a:r>
            <a:r>
              <a:rPr lang="fr-FR" sz="1800" b="1" i="0" u="none" strike="noStrike" baseline="0" dirty="0">
                <a:solidFill>
                  <a:srgbClr val="212C49"/>
                </a:solidFill>
                <a:latin typeface="Calibri" panose="020F0502020204030204" pitchFamily="34" charset="0"/>
              </a:rPr>
              <a:t>PR-1 </a:t>
            </a:r>
            <a:r>
              <a:rPr lang="fr-FR" sz="1800" b="0" i="0" u="none" strike="noStrike" baseline="0" dirty="0">
                <a:solidFill>
                  <a:srgbClr val="212C49"/>
                </a:solidFill>
                <a:latin typeface="Calibri" panose="020F0502020204030204" pitchFamily="34" charset="0"/>
              </a:rPr>
              <a:t>en détaillant les étapes à effectuer (Action, Données, Résultat Attendu). </a:t>
            </a:r>
            <a:endParaRPr lang="fr-FR" dirty="0"/>
          </a:p>
        </p:txBody>
      </p:sp>
      <p:pic>
        <p:nvPicPr>
          <p:cNvPr id="5" name="Image 4">
            <a:extLst>
              <a:ext uri="{FF2B5EF4-FFF2-40B4-BE49-F238E27FC236}">
                <a16:creationId xmlns:a16="http://schemas.microsoft.com/office/drawing/2014/main" id="{E786C582-B5E2-D411-E239-8EE994C2811C}"/>
              </a:ext>
            </a:extLst>
          </p:cNvPr>
          <p:cNvPicPr>
            <a:picLocks noChangeAspect="1"/>
          </p:cNvPicPr>
          <p:nvPr/>
        </p:nvPicPr>
        <p:blipFill>
          <a:blip r:embed="rId2"/>
          <a:stretch>
            <a:fillRect/>
          </a:stretch>
        </p:blipFill>
        <p:spPr>
          <a:xfrm>
            <a:off x="549473" y="2237043"/>
            <a:ext cx="6365677" cy="3515508"/>
          </a:xfrm>
          <a:prstGeom prst="rect">
            <a:avLst/>
          </a:prstGeom>
        </p:spPr>
      </p:pic>
    </p:spTree>
    <p:extLst>
      <p:ext uri="{BB962C8B-B14F-4D97-AF65-F5344CB8AC3E}">
        <p14:creationId xmlns:p14="http://schemas.microsoft.com/office/powerpoint/2010/main" val="13877179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1F3E48-9542-0EC6-E700-C10379E99EB8}"/>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19BE9881-2750-49B1-079E-573A26022235}"/>
              </a:ext>
            </a:extLst>
          </p:cNvPr>
          <p:cNvSpPr>
            <a:spLocks noGrp="1"/>
          </p:cNvSpPr>
          <p:nvPr>
            <p:ph type="body" sz="quarter" idx="14"/>
          </p:nvPr>
        </p:nvSpPr>
        <p:spPr>
          <a:xfrm>
            <a:off x="549473" y="1176674"/>
            <a:ext cx="8694148" cy="395736"/>
          </a:xfrm>
        </p:spPr>
        <p:txBody>
          <a:bodyPr/>
          <a:lstStyle/>
          <a:p>
            <a:r>
              <a:rPr lang="fr-FR" sz="1800" b="0" i="0" u="none" strike="noStrike" baseline="0" dirty="0">
                <a:solidFill>
                  <a:srgbClr val="212C49"/>
                </a:solidFill>
                <a:latin typeface="Calibri" panose="020F0502020204030204" pitchFamily="34" charset="0"/>
              </a:rPr>
              <a:t>Puis j’ai conçu un plan de test et une exécution de test en liant le test TV-1 </a:t>
            </a:r>
            <a:endParaRPr lang="fr-FR" dirty="0"/>
          </a:p>
        </p:txBody>
      </p:sp>
      <p:pic>
        <p:nvPicPr>
          <p:cNvPr id="5" name="Image 4">
            <a:extLst>
              <a:ext uri="{FF2B5EF4-FFF2-40B4-BE49-F238E27FC236}">
                <a16:creationId xmlns:a16="http://schemas.microsoft.com/office/drawing/2014/main" id="{8A916785-1CA2-00A2-77C4-4F04B1C75179}"/>
              </a:ext>
            </a:extLst>
          </p:cNvPr>
          <p:cNvPicPr>
            <a:picLocks noChangeAspect="1"/>
          </p:cNvPicPr>
          <p:nvPr/>
        </p:nvPicPr>
        <p:blipFill>
          <a:blip r:embed="rId2"/>
          <a:stretch>
            <a:fillRect/>
          </a:stretch>
        </p:blipFill>
        <p:spPr>
          <a:xfrm>
            <a:off x="549473" y="1775806"/>
            <a:ext cx="8575477" cy="888343"/>
          </a:xfrm>
          <a:prstGeom prst="rect">
            <a:avLst/>
          </a:prstGeom>
        </p:spPr>
      </p:pic>
      <p:pic>
        <p:nvPicPr>
          <p:cNvPr id="7" name="Image 6">
            <a:extLst>
              <a:ext uri="{FF2B5EF4-FFF2-40B4-BE49-F238E27FC236}">
                <a16:creationId xmlns:a16="http://schemas.microsoft.com/office/drawing/2014/main" id="{B734F366-E9C6-F7C4-8E93-96BE1BBE6245}"/>
              </a:ext>
            </a:extLst>
          </p:cNvPr>
          <p:cNvPicPr>
            <a:picLocks noChangeAspect="1"/>
          </p:cNvPicPr>
          <p:nvPr/>
        </p:nvPicPr>
        <p:blipFill>
          <a:blip r:embed="rId3"/>
          <a:stretch>
            <a:fillRect/>
          </a:stretch>
        </p:blipFill>
        <p:spPr>
          <a:xfrm>
            <a:off x="209635" y="2867545"/>
            <a:ext cx="8915315" cy="3822700"/>
          </a:xfrm>
          <a:prstGeom prst="rect">
            <a:avLst/>
          </a:prstGeom>
        </p:spPr>
      </p:pic>
    </p:spTree>
    <p:extLst>
      <p:ext uri="{BB962C8B-B14F-4D97-AF65-F5344CB8AC3E}">
        <p14:creationId xmlns:p14="http://schemas.microsoft.com/office/powerpoint/2010/main" val="4187843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4B9106-B192-9E38-40A2-22618D47DBC7}"/>
              </a:ext>
            </a:extLst>
          </p:cNvPr>
          <p:cNvSpPr>
            <a:spLocks noGrp="1"/>
          </p:cNvSpPr>
          <p:nvPr>
            <p:ph type="title"/>
          </p:nvPr>
        </p:nvSpPr>
        <p:spPr/>
        <p:txBody>
          <a:bodyPr/>
          <a:lstStyle/>
          <a:p>
            <a:r>
              <a:rPr lang="fr-FR" dirty="0"/>
              <a:t>Bilan du projet</a:t>
            </a:r>
          </a:p>
        </p:txBody>
      </p:sp>
      <p:sp>
        <p:nvSpPr>
          <p:cNvPr id="5" name="Espace réservé du texte 4">
            <a:extLst>
              <a:ext uri="{FF2B5EF4-FFF2-40B4-BE49-F238E27FC236}">
                <a16:creationId xmlns:a16="http://schemas.microsoft.com/office/drawing/2014/main" id="{FE9F8585-4F6C-EBF5-559C-03A19588ACC4}"/>
              </a:ext>
            </a:extLst>
          </p:cNvPr>
          <p:cNvSpPr>
            <a:spLocks noGrp="1"/>
          </p:cNvSpPr>
          <p:nvPr>
            <p:ph type="body" sz="quarter" idx="13"/>
          </p:nvPr>
        </p:nvSpPr>
        <p:spPr/>
        <p:txBody>
          <a:bodyPr/>
          <a:lstStyle/>
          <a:p>
            <a:r>
              <a:rPr lang="fr-FR" dirty="0"/>
              <a:t>09</a:t>
            </a:r>
          </a:p>
        </p:txBody>
      </p:sp>
      <p:pic>
        <p:nvPicPr>
          <p:cNvPr id="6" name="Image 5">
            <a:extLst>
              <a:ext uri="{FF2B5EF4-FFF2-40B4-BE49-F238E27FC236}">
                <a16:creationId xmlns:a16="http://schemas.microsoft.com/office/drawing/2014/main" id="{EC39508A-3DB3-09D3-8770-AEE492C2012E}"/>
              </a:ext>
            </a:extLst>
          </p:cNvPr>
          <p:cNvPicPr>
            <a:picLocks noChangeAspect="1"/>
          </p:cNvPicPr>
          <p:nvPr/>
        </p:nvPicPr>
        <p:blipFill>
          <a:blip r:embed="rId2"/>
          <a:stretch>
            <a:fillRect/>
          </a:stretch>
        </p:blipFill>
        <p:spPr>
          <a:xfrm>
            <a:off x="7569302" y="6076950"/>
            <a:ext cx="2336698" cy="825500"/>
          </a:xfrm>
          <a:prstGeom prst="rect">
            <a:avLst/>
          </a:prstGeom>
        </p:spPr>
      </p:pic>
    </p:spTree>
    <p:extLst>
      <p:ext uri="{BB962C8B-B14F-4D97-AF65-F5344CB8AC3E}">
        <p14:creationId xmlns:p14="http://schemas.microsoft.com/office/powerpoint/2010/main" val="31146302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D7B8AB-481F-61FA-12AE-2E1E50A575E2}"/>
              </a:ext>
            </a:extLst>
          </p:cNvPr>
          <p:cNvSpPr>
            <a:spLocks noGrp="1"/>
          </p:cNvSpPr>
          <p:nvPr>
            <p:ph type="ctrTitle"/>
          </p:nvPr>
        </p:nvSpPr>
        <p:spPr/>
        <p:txBody>
          <a:bodyPr/>
          <a:lstStyle/>
          <a:p>
            <a:r>
              <a:rPr lang="fr-FR" dirty="0"/>
              <a:t>Bilan du projet</a:t>
            </a:r>
          </a:p>
        </p:txBody>
      </p:sp>
      <p:sp>
        <p:nvSpPr>
          <p:cNvPr id="4" name="Espace réservé du texte 2">
            <a:extLst>
              <a:ext uri="{FF2B5EF4-FFF2-40B4-BE49-F238E27FC236}">
                <a16:creationId xmlns:a16="http://schemas.microsoft.com/office/drawing/2014/main" id="{54572000-98A6-5644-094B-F5493F42F0EE}"/>
              </a:ext>
            </a:extLst>
          </p:cNvPr>
          <p:cNvSpPr txBox="1">
            <a:spLocks/>
          </p:cNvSpPr>
          <p:nvPr/>
        </p:nvSpPr>
        <p:spPr>
          <a:xfrm>
            <a:off x="701873" y="2141874"/>
            <a:ext cx="8694148" cy="251990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dirty="0"/>
              <a:t>Les objectifs fixés initialement n’ont pas tous été atteints. Mes responsables chez </a:t>
            </a:r>
            <a:r>
              <a:rPr lang="fr-FR" dirty="0" err="1"/>
              <a:t>Inetum</a:t>
            </a:r>
            <a:r>
              <a:rPr lang="fr-FR" dirty="0"/>
              <a:t> ont confirmé que de nombreuses contraintes non anticipées m’ont empêché d’y parvenir.</a:t>
            </a:r>
          </a:p>
          <a:p>
            <a:r>
              <a:rPr lang="fr-FR" dirty="0"/>
              <a:t>La dernière semaine de mon stage, j’ai fait un transfert de connaissance du projet à deux autres développeurs de mon équipe qui ont pris en charge le reste des évolutions demandées par le client. On a pu valider ensemble le travail que j’avais effectué et échanger pour définir la stratégie pour livrer toutes les améliorations à la date prévue.</a:t>
            </a:r>
          </a:p>
          <a:p>
            <a:r>
              <a:rPr lang="fr-FR" dirty="0"/>
              <a:t>Au terme de ce stage, j’ai réussi à prendre en main les différentes technologies du périmètre pour la réalisation du projet, grâce à ma persévérance et malgré les difficultés rencontrées.</a:t>
            </a:r>
          </a:p>
        </p:txBody>
      </p:sp>
    </p:spTree>
    <p:extLst>
      <p:ext uri="{BB962C8B-B14F-4D97-AF65-F5344CB8AC3E}">
        <p14:creationId xmlns:p14="http://schemas.microsoft.com/office/powerpoint/2010/main" val="41591578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0D7AFF-4EDB-EF56-E49E-E9E2ABDF046C}"/>
              </a:ext>
            </a:extLst>
          </p:cNvPr>
          <p:cNvSpPr>
            <a:spLocks noGrp="1"/>
          </p:cNvSpPr>
          <p:nvPr>
            <p:ph type="ctrTitle"/>
          </p:nvPr>
        </p:nvSpPr>
        <p:spPr/>
        <p:txBody>
          <a:bodyPr/>
          <a:lstStyle/>
          <a:p>
            <a:r>
              <a:rPr lang="fr-FR" dirty="0"/>
              <a:t>Bilan personnel et perspectives</a:t>
            </a:r>
          </a:p>
        </p:txBody>
      </p:sp>
      <p:sp>
        <p:nvSpPr>
          <p:cNvPr id="3" name="Espace réservé du texte 2">
            <a:extLst>
              <a:ext uri="{FF2B5EF4-FFF2-40B4-BE49-F238E27FC236}">
                <a16:creationId xmlns:a16="http://schemas.microsoft.com/office/drawing/2014/main" id="{AAB6A25A-A3DF-D999-CCA9-FCADB59C47D1}"/>
              </a:ext>
            </a:extLst>
          </p:cNvPr>
          <p:cNvSpPr>
            <a:spLocks noGrp="1"/>
          </p:cNvSpPr>
          <p:nvPr>
            <p:ph type="body" sz="quarter" idx="14"/>
          </p:nvPr>
        </p:nvSpPr>
        <p:spPr>
          <a:xfrm>
            <a:off x="549473" y="1989474"/>
            <a:ext cx="8694148" cy="4424026"/>
          </a:xfrm>
        </p:spPr>
        <p:txBody>
          <a:bodyPr/>
          <a:lstStyle/>
          <a:p>
            <a:r>
              <a:rPr lang="fr-FR" dirty="0"/>
              <a:t>Les 3 mois passés en stage au sein d’Inetum se sont écoulés rapidement de mon point de vue. J’ai particulièrement apprécié la collaboration et l’esprit de groupe qui régnaient dans mon équipe. Je suis satisfait d’avoir mené à bien une grande partie des tâches qui m’ont été confiées.</a:t>
            </a:r>
          </a:p>
          <a:p>
            <a:r>
              <a:rPr lang="fr-FR" dirty="0"/>
              <a:t>Cette première expérience professionnelle en tant que développeur d’applications m’a permis de mobiliser l’ensemble des compétence acquises durant ma formation, de les approfondir, de gagner en autonomie, d’élargir mes compétences en abordant des technologies telles que docker, </a:t>
            </a:r>
            <a:r>
              <a:rPr lang="fr-FR" dirty="0" err="1"/>
              <a:t>jenkins</a:t>
            </a:r>
            <a:r>
              <a:rPr lang="fr-FR" dirty="0"/>
              <a:t> ou la plateforme azure.</a:t>
            </a:r>
          </a:p>
          <a:p>
            <a:r>
              <a:rPr lang="fr-FR" dirty="0"/>
              <a:t>Cette expérience m’a aussi permis de découvrir le monde du développement dans une entreprise dédiée au numérique et d’interagir avec les acteurs du projet, responsable de service, chef de projet et équipes de développement. Tous ensemble, ils ont enrichi ma vision de ce milieu, m’ont convaincu de l’importance d’une bonne communication et ont su me confirmer mon goût pour le développement d’applications.</a:t>
            </a:r>
          </a:p>
          <a:p>
            <a:r>
              <a:rPr lang="fr-FR" dirty="0"/>
              <a:t>Enfin, la fin de mon stage s’est soldée par un retour positif de la part de mes responsables et de mon équipe. J’ai eu une proposition de CDI que j’ai acceptée. C’est donc confiant que j’aborde la suite pour progresser jusqu’à l’autonomie complète.</a:t>
            </a:r>
          </a:p>
        </p:txBody>
      </p:sp>
    </p:spTree>
    <p:extLst>
      <p:ext uri="{BB962C8B-B14F-4D97-AF65-F5344CB8AC3E}">
        <p14:creationId xmlns:p14="http://schemas.microsoft.com/office/powerpoint/2010/main" val="7537638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05BA56A-A146-D805-13AD-7C7137B52BA8}"/>
              </a:ext>
            </a:extLst>
          </p:cNvPr>
          <p:cNvSpPr>
            <a:spLocks noGrp="1"/>
          </p:cNvSpPr>
          <p:nvPr>
            <p:ph type="body" sz="quarter" idx="13"/>
          </p:nvPr>
        </p:nvSpPr>
        <p:spPr/>
        <p:txBody>
          <a:bodyPr/>
          <a:lstStyle/>
          <a:p>
            <a:r>
              <a:rPr lang="fr-FR" dirty="0"/>
              <a:t>10</a:t>
            </a:r>
          </a:p>
        </p:txBody>
      </p:sp>
      <p:sp>
        <p:nvSpPr>
          <p:cNvPr id="3" name="Titre 2">
            <a:extLst>
              <a:ext uri="{FF2B5EF4-FFF2-40B4-BE49-F238E27FC236}">
                <a16:creationId xmlns:a16="http://schemas.microsoft.com/office/drawing/2014/main" id="{8E8E9B39-0780-DA96-6582-4DEADDABFF6C}"/>
              </a:ext>
            </a:extLst>
          </p:cNvPr>
          <p:cNvSpPr>
            <a:spLocks noGrp="1"/>
          </p:cNvSpPr>
          <p:nvPr>
            <p:ph type="title"/>
          </p:nvPr>
        </p:nvSpPr>
        <p:spPr/>
        <p:txBody>
          <a:bodyPr/>
          <a:lstStyle/>
          <a:p>
            <a:r>
              <a:rPr lang="fr-FR" dirty="0"/>
              <a:t>Projets dossier professionnel</a:t>
            </a:r>
          </a:p>
        </p:txBody>
      </p:sp>
      <p:pic>
        <p:nvPicPr>
          <p:cNvPr id="4" name="Image 3">
            <a:extLst>
              <a:ext uri="{FF2B5EF4-FFF2-40B4-BE49-F238E27FC236}">
                <a16:creationId xmlns:a16="http://schemas.microsoft.com/office/drawing/2014/main" id="{16C20493-C458-A381-2BAF-CAAE785DCE11}"/>
              </a:ext>
            </a:extLst>
          </p:cNvPr>
          <p:cNvPicPr>
            <a:picLocks noChangeAspect="1"/>
          </p:cNvPicPr>
          <p:nvPr/>
        </p:nvPicPr>
        <p:blipFill>
          <a:blip r:embed="rId2"/>
          <a:stretch>
            <a:fillRect/>
          </a:stretch>
        </p:blipFill>
        <p:spPr>
          <a:xfrm>
            <a:off x="7569302" y="6076950"/>
            <a:ext cx="2336698" cy="825500"/>
          </a:xfrm>
          <a:prstGeom prst="rect">
            <a:avLst/>
          </a:prstGeom>
        </p:spPr>
      </p:pic>
    </p:spTree>
    <p:extLst>
      <p:ext uri="{BB962C8B-B14F-4D97-AF65-F5344CB8AC3E}">
        <p14:creationId xmlns:p14="http://schemas.microsoft.com/office/powerpoint/2010/main" val="27010975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D7C21F-75A8-9254-75BF-62A5FA0671E8}"/>
              </a:ext>
            </a:extLst>
          </p:cNvPr>
          <p:cNvSpPr>
            <a:spLocks noGrp="1"/>
          </p:cNvSpPr>
          <p:nvPr>
            <p:ph type="ctrTitle"/>
          </p:nvPr>
        </p:nvSpPr>
        <p:spPr/>
        <p:txBody>
          <a:bodyPr/>
          <a:lstStyle/>
          <a:p>
            <a:r>
              <a:rPr lang="fr-FR" dirty="0"/>
              <a:t>Projets dossier professionnel</a:t>
            </a:r>
          </a:p>
        </p:txBody>
      </p:sp>
      <p:graphicFrame>
        <p:nvGraphicFramePr>
          <p:cNvPr id="4" name="Tableau 4">
            <a:extLst>
              <a:ext uri="{FF2B5EF4-FFF2-40B4-BE49-F238E27FC236}">
                <a16:creationId xmlns:a16="http://schemas.microsoft.com/office/drawing/2014/main" id="{4D967803-2E62-672D-D5FE-BB59A9B6E85F}"/>
              </a:ext>
            </a:extLst>
          </p:cNvPr>
          <p:cNvGraphicFramePr>
            <a:graphicFrameLocks noGrp="1"/>
          </p:cNvGraphicFramePr>
          <p:nvPr>
            <p:extLst>
              <p:ext uri="{D42A27DB-BD31-4B8C-83A1-F6EECF244321}">
                <p14:modId xmlns:p14="http://schemas.microsoft.com/office/powerpoint/2010/main" val="974754017"/>
              </p:ext>
            </p:extLst>
          </p:nvPr>
        </p:nvGraphicFramePr>
        <p:xfrm>
          <a:off x="88770" y="1439639"/>
          <a:ext cx="9715630" cy="5320553"/>
        </p:xfrm>
        <a:graphic>
          <a:graphicData uri="http://schemas.openxmlformats.org/drawingml/2006/table">
            <a:tbl>
              <a:tblPr firstRow="1" bandRow="1">
                <a:tableStyleId>{5C22544A-7EE6-4342-B048-85BDC9FD1C3A}</a:tableStyleId>
              </a:tblPr>
              <a:tblGrid>
                <a:gridCol w="560928">
                  <a:extLst>
                    <a:ext uri="{9D8B030D-6E8A-4147-A177-3AD203B41FA5}">
                      <a16:colId xmlns:a16="http://schemas.microsoft.com/office/drawing/2014/main" val="375882729"/>
                    </a:ext>
                  </a:extLst>
                </a:gridCol>
                <a:gridCol w="1616769">
                  <a:extLst>
                    <a:ext uri="{9D8B030D-6E8A-4147-A177-3AD203B41FA5}">
                      <a16:colId xmlns:a16="http://schemas.microsoft.com/office/drawing/2014/main" val="1231185852"/>
                    </a:ext>
                  </a:extLst>
                </a:gridCol>
                <a:gridCol w="585601">
                  <a:extLst>
                    <a:ext uri="{9D8B030D-6E8A-4147-A177-3AD203B41FA5}">
                      <a16:colId xmlns:a16="http://schemas.microsoft.com/office/drawing/2014/main" val="2445597396"/>
                    </a:ext>
                  </a:extLst>
                </a:gridCol>
                <a:gridCol w="3704564">
                  <a:extLst>
                    <a:ext uri="{9D8B030D-6E8A-4147-A177-3AD203B41FA5}">
                      <a16:colId xmlns:a16="http://schemas.microsoft.com/office/drawing/2014/main" val="1436947120"/>
                    </a:ext>
                  </a:extLst>
                </a:gridCol>
                <a:gridCol w="811942">
                  <a:extLst>
                    <a:ext uri="{9D8B030D-6E8A-4147-A177-3AD203B41FA5}">
                      <a16:colId xmlns:a16="http://schemas.microsoft.com/office/drawing/2014/main" val="3559186016"/>
                    </a:ext>
                  </a:extLst>
                </a:gridCol>
                <a:gridCol w="811942">
                  <a:extLst>
                    <a:ext uri="{9D8B030D-6E8A-4147-A177-3AD203B41FA5}">
                      <a16:colId xmlns:a16="http://schemas.microsoft.com/office/drawing/2014/main" val="2327840406"/>
                    </a:ext>
                  </a:extLst>
                </a:gridCol>
                <a:gridCol w="811942">
                  <a:extLst>
                    <a:ext uri="{9D8B030D-6E8A-4147-A177-3AD203B41FA5}">
                      <a16:colId xmlns:a16="http://schemas.microsoft.com/office/drawing/2014/main" val="2614768929"/>
                    </a:ext>
                  </a:extLst>
                </a:gridCol>
                <a:gridCol w="811942">
                  <a:extLst>
                    <a:ext uri="{9D8B030D-6E8A-4147-A177-3AD203B41FA5}">
                      <a16:colId xmlns:a16="http://schemas.microsoft.com/office/drawing/2014/main" val="1873770794"/>
                    </a:ext>
                  </a:extLst>
                </a:gridCol>
              </a:tblGrid>
              <a:tr h="356917">
                <a:tc>
                  <a:txBody>
                    <a:bodyPr/>
                    <a:lstStyle/>
                    <a:p>
                      <a:pPr algn="ctr"/>
                      <a:r>
                        <a:rPr lang="fr-FR" sz="1000" dirty="0"/>
                        <a:t>N° Fiche AT</a:t>
                      </a:r>
                    </a:p>
                  </a:txBody>
                  <a:tcPr anchor="ctr"/>
                </a:tc>
                <a:tc>
                  <a:txBody>
                    <a:bodyPr/>
                    <a:lstStyle/>
                    <a:p>
                      <a:r>
                        <a:rPr lang="fr-FR" sz="1000" dirty="0"/>
                        <a:t>Activités types</a:t>
                      </a:r>
                    </a:p>
                  </a:txBody>
                  <a:tcPr anchor="ctr"/>
                </a:tc>
                <a:tc>
                  <a:txBody>
                    <a:bodyPr/>
                    <a:lstStyle/>
                    <a:p>
                      <a:pPr algn="ctr"/>
                      <a:r>
                        <a:rPr lang="fr-FR" sz="1000" dirty="0"/>
                        <a:t>N° Fiche CP</a:t>
                      </a:r>
                    </a:p>
                  </a:txBody>
                  <a:tcPr anchor="ctr"/>
                </a:tc>
                <a:tc>
                  <a:txBody>
                    <a:bodyPr/>
                    <a:lstStyle/>
                    <a:p>
                      <a:r>
                        <a:rPr lang="fr-FR" sz="1000" dirty="0"/>
                        <a:t>Compétences professionnelles</a:t>
                      </a:r>
                    </a:p>
                  </a:txBody>
                  <a:tcPr anchor="ctr"/>
                </a:tc>
                <a:tc>
                  <a:txBody>
                    <a:bodyPr/>
                    <a:lstStyle/>
                    <a:p>
                      <a:pPr algn="ctr"/>
                      <a:r>
                        <a:rPr lang="fr-FR" sz="1000" dirty="0" err="1"/>
                        <a:t>Todo</a:t>
                      </a:r>
                      <a:endParaRPr lang="fr-FR" sz="1000" dirty="0"/>
                    </a:p>
                  </a:txBody>
                  <a:tcPr anchor="ctr"/>
                </a:tc>
                <a:tc>
                  <a:txBody>
                    <a:bodyPr/>
                    <a:lstStyle/>
                    <a:p>
                      <a:pPr algn="ctr"/>
                      <a:r>
                        <a:rPr lang="fr-FR" sz="1000" dirty="0"/>
                        <a:t>Info+</a:t>
                      </a:r>
                    </a:p>
                  </a:txBody>
                  <a:tcPr anchor="ctr"/>
                </a:tc>
                <a:tc>
                  <a:txBody>
                    <a:bodyPr/>
                    <a:lstStyle/>
                    <a:p>
                      <a:pPr algn="ctr"/>
                      <a:r>
                        <a:rPr lang="fr-FR" sz="1000" dirty="0" err="1"/>
                        <a:t>eCom-merce</a:t>
                      </a:r>
                      <a:endParaRPr lang="fr-FR" sz="1000" dirty="0"/>
                    </a:p>
                  </a:txBody>
                  <a:tcPr anchor="ctr"/>
                </a:tc>
                <a:tc>
                  <a:txBody>
                    <a:bodyPr/>
                    <a:lstStyle/>
                    <a:p>
                      <a:pPr algn="ctr"/>
                      <a:r>
                        <a:rPr lang="fr-FR" sz="1000" dirty="0"/>
                        <a:t>Wookie</a:t>
                      </a:r>
                    </a:p>
                  </a:txBody>
                  <a:tcPr anchor="ctr"/>
                </a:tc>
                <a:extLst>
                  <a:ext uri="{0D108BD9-81ED-4DB2-BD59-A6C34878D82A}">
                    <a16:rowId xmlns:a16="http://schemas.microsoft.com/office/drawing/2014/main" val="1708248628"/>
                  </a:ext>
                </a:extLst>
              </a:tr>
              <a:tr h="344748">
                <a:tc rowSpan="5">
                  <a:txBody>
                    <a:bodyPr/>
                    <a:lstStyle/>
                    <a:p>
                      <a:pPr algn="ctr"/>
                      <a:r>
                        <a:rPr lang="fr-FR" sz="1000" dirty="0"/>
                        <a:t>1</a:t>
                      </a:r>
                    </a:p>
                  </a:txBody>
                  <a:tcPr anchor="ctr"/>
                </a:tc>
                <a:tc rowSpan="5">
                  <a:txBody>
                    <a:bodyPr/>
                    <a:lstStyle/>
                    <a:p>
                      <a:r>
                        <a:rPr lang="fr-FR" sz="1000" dirty="0"/>
                        <a:t>Concevoir et développer des composants d'interface utilisateur en intégrant les recommandations de sécurité</a:t>
                      </a:r>
                    </a:p>
                  </a:txBody>
                  <a:tcPr anchor="ctr"/>
                </a:tc>
                <a:tc>
                  <a:txBody>
                    <a:bodyPr/>
                    <a:lstStyle/>
                    <a:p>
                      <a:pPr algn="ctr"/>
                      <a:r>
                        <a:rPr lang="fr-FR" sz="1000" dirty="0"/>
                        <a:t>1</a:t>
                      </a:r>
                    </a:p>
                  </a:txBody>
                  <a:tcPr anchor="ctr"/>
                </a:tc>
                <a:tc>
                  <a:txBody>
                    <a:bodyPr/>
                    <a:lstStyle/>
                    <a:p>
                      <a:r>
                        <a:rPr lang="fr-FR" sz="1000" dirty="0"/>
                        <a:t>Maquetter une application</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1550797832"/>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2</a:t>
                      </a:r>
                    </a:p>
                  </a:txBody>
                  <a:tcPr anchor="ctr"/>
                </a:tc>
                <a:tc>
                  <a:txBody>
                    <a:bodyPr/>
                    <a:lstStyle/>
                    <a:p>
                      <a:r>
                        <a:rPr lang="fr-FR" sz="1000" dirty="0"/>
                        <a:t>Développer une interface utilisateur de type desktop</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336878184"/>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3</a:t>
                      </a:r>
                    </a:p>
                  </a:txBody>
                  <a:tcPr anchor="ctr"/>
                </a:tc>
                <a:tc>
                  <a:txBody>
                    <a:bodyPr/>
                    <a:lstStyle/>
                    <a:p>
                      <a:r>
                        <a:rPr lang="fr-FR" sz="1000" dirty="0"/>
                        <a:t>Développer des composants d’accès aux données</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983599682"/>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4</a:t>
                      </a:r>
                    </a:p>
                  </a:txBody>
                  <a:tcPr anchor="ctr"/>
                </a:tc>
                <a:tc>
                  <a:txBody>
                    <a:bodyPr/>
                    <a:lstStyle/>
                    <a:p>
                      <a:r>
                        <a:rPr lang="fr-FR" sz="1000" dirty="0"/>
                        <a:t>Développer la partie </a:t>
                      </a:r>
                      <a:r>
                        <a:rPr lang="fr-FR" sz="1000" dirty="0" err="1"/>
                        <a:t>front-end</a:t>
                      </a:r>
                      <a:r>
                        <a:rPr lang="fr-FR" sz="1000" dirty="0"/>
                        <a:t> d’une interface utilisateur web</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2645604395"/>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5</a:t>
                      </a:r>
                    </a:p>
                  </a:txBody>
                  <a:tcPr anchor="ctr"/>
                </a:tc>
                <a:tc>
                  <a:txBody>
                    <a:bodyPr/>
                    <a:lstStyle/>
                    <a:p>
                      <a:r>
                        <a:rPr lang="fr-FR" sz="1000" dirty="0"/>
                        <a:t>Développer la partie back-end d’une interface utilisateur web</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566928660"/>
                  </a:ext>
                </a:extLst>
              </a:tr>
              <a:tr h="257773">
                <a:tc rowSpan="3">
                  <a:txBody>
                    <a:bodyPr/>
                    <a:lstStyle/>
                    <a:p>
                      <a:pPr algn="ctr"/>
                      <a:r>
                        <a:rPr lang="fr-FR" sz="1000" dirty="0"/>
                        <a:t>2</a:t>
                      </a:r>
                    </a:p>
                  </a:txBody>
                  <a:tcPr anchor="ctr"/>
                </a:tc>
                <a:tc rowSpan="3">
                  <a:txBody>
                    <a:bodyPr/>
                    <a:lstStyle/>
                    <a:p>
                      <a:r>
                        <a:rPr lang="fr-FR" sz="1000" dirty="0"/>
                        <a:t>Concevoir et développer la persistance des données en intégrant les recommandations de sécurité</a:t>
                      </a:r>
                    </a:p>
                  </a:txBody>
                  <a:tcPr anchor="ctr"/>
                </a:tc>
                <a:tc>
                  <a:txBody>
                    <a:bodyPr/>
                    <a:lstStyle/>
                    <a:p>
                      <a:pPr algn="ctr"/>
                      <a:r>
                        <a:rPr lang="fr-FR" sz="1000" dirty="0"/>
                        <a:t>6</a:t>
                      </a:r>
                    </a:p>
                  </a:txBody>
                  <a:tcPr anchor="ctr"/>
                </a:tc>
                <a:tc>
                  <a:txBody>
                    <a:bodyPr/>
                    <a:lstStyle/>
                    <a:p>
                      <a:r>
                        <a:rPr lang="fr-FR" sz="1000" dirty="0"/>
                        <a:t>Concevoir une base de données</a:t>
                      </a:r>
                    </a:p>
                  </a:txBody>
                  <a:tcPr anchor="ctr"/>
                </a:tc>
                <a:tc>
                  <a:txBody>
                    <a:bodyPr/>
                    <a:lstStyle/>
                    <a:p>
                      <a:pPr marL="0" indent="0" algn="ctr">
                        <a:buFont typeface="Wingdings" panose="05000000000000000000" pitchFamily="2" charset="2"/>
                        <a:buNone/>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2011057747"/>
                  </a:ext>
                </a:extLst>
              </a:tr>
              <a:tr h="257773">
                <a:tc vMerge="1">
                  <a:txBody>
                    <a:bodyPr/>
                    <a:lstStyle/>
                    <a:p>
                      <a:endParaRPr lang="fr-FR" sz="1000" dirty="0"/>
                    </a:p>
                  </a:txBody>
                  <a:tcPr/>
                </a:tc>
                <a:tc vMerge="1">
                  <a:txBody>
                    <a:bodyPr/>
                    <a:lstStyle/>
                    <a:p>
                      <a:endParaRPr lang="fr-FR" sz="1000" dirty="0"/>
                    </a:p>
                  </a:txBody>
                  <a:tcPr anchor="ctr"/>
                </a:tc>
                <a:tc>
                  <a:txBody>
                    <a:bodyPr/>
                    <a:lstStyle/>
                    <a:p>
                      <a:pPr algn="ctr"/>
                      <a:r>
                        <a:rPr lang="fr-FR" sz="1000" dirty="0"/>
                        <a:t>7</a:t>
                      </a:r>
                    </a:p>
                  </a:txBody>
                  <a:tcPr anchor="ctr"/>
                </a:tc>
                <a:tc>
                  <a:txBody>
                    <a:bodyPr/>
                    <a:lstStyle/>
                    <a:p>
                      <a:r>
                        <a:rPr lang="fr-FR" sz="1000" dirty="0"/>
                        <a:t>Mettre en place une base de données</a:t>
                      </a:r>
                    </a:p>
                  </a:txBody>
                  <a:tcPr anchor="ctr"/>
                </a:tc>
                <a:tc>
                  <a:txBody>
                    <a:bodyPr/>
                    <a:lstStyle/>
                    <a:p>
                      <a:pPr marL="0" indent="0" algn="ctr">
                        <a:buFont typeface="Wingdings" panose="05000000000000000000" pitchFamily="2" charset="2"/>
                        <a:buNone/>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350262468"/>
                  </a:ext>
                </a:extLst>
              </a:tr>
              <a:tr h="257773">
                <a:tc vMerge="1">
                  <a:txBody>
                    <a:bodyPr/>
                    <a:lstStyle/>
                    <a:p>
                      <a:endParaRPr lang="fr-FR" sz="1000" dirty="0"/>
                    </a:p>
                  </a:txBody>
                  <a:tcPr/>
                </a:tc>
                <a:tc vMerge="1">
                  <a:txBody>
                    <a:bodyPr/>
                    <a:lstStyle/>
                    <a:p>
                      <a:endParaRPr lang="fr-FR" sz="1000" dirty="0"/>
                    </a:p>
                  </a:txBody>
                  <a:tcPr anchor="ctr"/>
                </a:tc>
                <a:tc>
                  <a:txBody>
                    <a:bodyPr/>
                    <a:lstStyle/>
                    <a:p>
                      <a:pPr algn="ctr"/>
                      <a:r>
                        <a:rPr lang="fr-FR" sz="1000" dirty="0"/>
                        <a:t>8</a:t>
                      </a:r>
                    </a:p>
                  </a:txBody>
                  <a:tcPr anchor="ctr"/>
                </a:tc>
                <a:tc>
                  <a:txBody>
                    <a:bodyPr/>
                    <a:lstStyle/>
                    <a:p>
                      <a:r>
                        <a:rPr lang="fr-FR" sz="1000" dirty="0"/>
                        <a:t>Développer des composants dans le langage d’une base de données</a:t>
                      </a:r>
                    </a:p>
                  </a:txBody>
                  <a:tcPr anchor="ctr"/>
                </a:tc>
                <a:tc>
                  <a:txBody>
                    <a:bodyPr/>
                    <a:lstStyle/>
                    <a:p>
                      <a:pPr marL="0" indent="0" algn="ctr">
                        <a:buFont typeface="Wingdings" panose="05000000000000000000" pitchFamily="2" charset="2"/>
                        <a:buNone/>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4041709430"/>
                  </a:ext>
                </a:extLst>
              </a:tr>
              <a:tr h="456060">
                <a:tc rowSpan="7">
                  <a:txBody>
                    <a:bodyPr/>
                    <a:lstStyle/>
                    <a:p>
                      <a:pPr algn="ctr"/>
                      <a:r>
                        <a:rPr lang="fr-FR" sz="1000" dirty="0"/>
                        <a:t>3</a:t>
                      </a:r>
                    </a:p>
                  </a:txBody>
                  <a:tcPr anchor="ctr"/>
                </a:tc>
                <a:tc rowSpan="7">
                  <a:txBody>
                    <a:bodyPr/>
                    <a:lstStyle/>
                    <a:p>
                      <a:r>
                        <a:rPr lang="fr-FR" sz="1000" dirty="0"/>
                        <a:t>Concevoir et développer une application multicouche répartie en intégrant les recommandations de sécurité</a:t>
                      </a:r>
                    </a:p>
                  </a:txBody>
                  <a:tcPr anchor="ctr"/>
                </a:tc>
                <a:tc>
                  <a:txBody>
                    <a:bodyPr/>
                    <a:lstStyle/>
                    <a:p>
                      <a:pPr algn="ctr"/>
                      <a:r>
                        <a:rPr lang="fr-FR" sz="1000" dirty="0"/>
                        <a:t>9</a:t>
                      </a:r>
                    </a:p>
                  </a:txBody>
                  <a:tcPr anchor="ctr"/>
                </a:tc>
                <a:tc>
                  <a:txBody>
                    <a:bodyPr/>
                    <a:lstStyle/>
                    <a:p>
                      <a:r>
                        <a:rPr lang="fr-FR" sz="1000" dirty="0"/>
                        <a:t>Collaborer à la gestion d’un projet informatique et à l’organisation de l’environnement de développement</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1262497661"/>
                  </a:ext>
                </a:extLst>
              </a:tr>
              <a:tr h="182367">
                <a:tc vMerge="1">
                  <a:txBody>
                    <a:bodyPr/>
                    <a:lstStyle/>
                    <a:p>
                      <a:endParaRPr lang="fr-FR" sz="1000"/>
                    </a:p>
                  </a:txBody>
                  <a:tcPr/>
                </a:tc>
                <a:tc vMerge="1">
                  <a:txBody>
                    <a:bodyPr/>
                    <a:lstStyle/>
                    <a:p>
                      <a:endParaRPr lang="fr-FR" sz="1000"/>
                    </a:p>
                  </a:txBody>
                  <a:tcPr/>
                </a:tc>
                <a:tc>
                  <a:txBody>
                    <a:bodyPr/>
                    <a:lstStyle/>
                    <a:p>
                      <a:pPr algn="ctr"/>
                      <a:r>
                        <a:rPr lang="fr-FR" sz="1000" dirty="0"/>
                        <a:t>10</a:t>
                      </a:r>
                    </a:p>
                  </a:txBody>
                  <a:tcPr anchor="ctr"/>
                </a:tc>
                <a:tc>
                  <a:txBody>
                    <a:bodyPr/>
                    <a:lstStyle/>
                    <a:p>
                      <a:r>
                        <a:rPr lang="fr-FR" sz="1000" dirty="0"/>
                        <a:t>Concevoir une application</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1172681368"/>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11</a:t>
                      </a:r>
                    </a:p>
                  </a:txBody>
                  <a:tcPr anchor="ctr"/>
                </a:tc>
                <a:tc>
                  <a:txBody>
                    <a:bodyPr/>
                    <a:lstStyle/>
                    <a:p>
                      <a:r>
                        <a:rPr lang="fr-FR" sz="1000" dirty="0"/>
                        <a:t>Développer des composants métier</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1786357003"/>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12</a:t>
                      </a:r>
                    </a:p>
                  </a:txBody>
                  <a:tcPr anchor="ctr"/>
                </a:tc>
                <a:tc>
                  <a:txBody>
                    <a:bodyPr/>
                    <a:lstStyle/>
                    <a:p>
                      <a:r>
                        <a:rPr lang="fr-FR" sz="1000" dirty="0"/>
                        <a:t>Construire une application organisée en couches</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2297870704"/>
                  </a:ext>
                </a:extLst>
              </a:tr>
              <a:tr h="182367">
                <a:tc vMerge="1">
                  <a:txBody>
                    <a:bodyPr/>
                    <a:lstStyle/>
                    <a:p>
                      <a:endParaRPr lang="fr-FR" sz="1000" dirty="0"/>
                    </a:p>
                  </a:txBody>
                  <a:tcPr/>
                </a:tc>
                <a:tc vMerge="1">
                  <a:txBody>
                    <a:bodyPr/>
                    <a:lstStyle/>
                    <a:p>
                      <a:endParaRPr lang="fr-FR" sz="1000"/>
                    </a:p>
                  </a:txBody>
                  <a:tcPr/>
                </a:tc>
                <a:tc>
                  <a:txBody>
                    <a:bodyPr/>
                    <a:lstStyle/>
                    <a:p>
                      <a:pPr algn="ctr"/>
                      <a:r>
                        <a:rPr lang="fr-FR" sz="1000" dirty="0"/>
                        <a:t>13</a:t>
                      </a:r>
                    </a:p>
                  </a:txBody>
                  <a:tcPr anchor="ctr"/>
                </a:tc>
                <a:tc>
                  <a:txBody>
                    <a:bodyPr/>
                    <a:lstStyle/>
                    <a:p>
                      <a:r>
                        <a:rPr lang="fr-FR" sz="1000" dirty="0"/>
                        <a:t>Développer une application mobile</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2300026889"/>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14</a:t>
                      </a:r>
                    </a:p>
                  </a:txBody>
                  <a:tcPr anchor="ctr"/>
                </a:tc>
                <a:tc>
                  <a:txBody>
                    <a:bodyPr/>
                    <a:lstStyle/>
                    <a:p>
                      <a:r>
                        <a:rPr lang="fr-FR" sz="1000" dirty="0"/>
                        <a:t>Préparer et exécuter les plans de tests d’une application</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298087013"/>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15</a:t>
                      </a:r>
                    </a:p>
                  </a:txBody>
                  <a:tcPr anchor="ctr"/>
                </a:tc>
                <a:tc>
                  <a:txBody>
                    <a:bodyPr/>
                    <a:lstStyle/>
                    <a:p>
                      <a:r>
                        <a:rPr lang="fr-FR" sz="1000" dirty="0"/>
                        <a:t>Préparer et exécuter le déploiement d’une application</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3113855429"/>
                  </a:ext>
                </a:extLst>
              </a:tr>
            </a:tbl>
          </a:graphicData>
        </a:graphic>
      </p:graphicFrame>
    </p:spTree>
    <p:extLst>
      <p:ext uri="{BB962C8B-B14F-4D97-AF65-F5344CB8AC3E}">
        <p14:creationId xmlns:p14="http://schemas.microsoft.com/office/powerpoint/2010/main" val="29934069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09010D8-C2A8-BFDC-715E-3CE188228E1D}"/>
              </a:ext>
            </a:extLst>
          </p:cNvPr>
          <p:cNvSpPr txBox="1"/>
          <p:nvPr/>
        </p:nvSpPr>
        <p:spPr>
          <a:xfrm>
            <a:off x="447675" y="2171700"/>
            <a:ext cx="5381625" cy="461665"/>
          </a:xfrm>
          <a:prstGeom prst="rect">
            <a:avLst/>
          </a:prstGeom>
          <a:noFill/>
        </p:spPr>
        <p:txBody>
          <a:bodyPr wrap="square" rtlCol="0">
            <a:spAutoFit/>
          </a:bodyPr>
          <a:lstStyle/>
          <a:p>
            <a:r>
              <a:rPr lang="fr-FR" sz="2400" b="1" dirty="0">
                <a:solidFill>
                  <a:schemeClr val="tx2"/>
                </a:solidFill>
              </a:rPr>
              <a:t>Merci de votre attention.</a:t>
            </a:r>
          </a:p>
        </p:txBody>
      </p:sp>
    </p:spTree>
    <p:extLst>
      <p:ext uri="{BB962C8B-B14F-4D97-AF65-F5344CB8AC3E}">
        <p14:creationId xmlns:p14="http://schemas.microsoft.com/office/powerpoint/2010/main" val="30572372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Organisation DSO AVV et INDUS V3">
  <a:themeElements>
    <a:clrScheme name="Personnalisé 1">
      <a:dk1>
        <a:srgbClr val="303F48"/>
      </a:dk1>
      <a:lt1>
        <a:srgbClr val="FFFFFF"/>
      </a:lt1>
      <a:dk2>
        <a:srgbClr val="242424"/>
      </a:dk2>
      <a:lt2>
        <a:srgbClr val="5C5C5C"/>
      </a:lt2>
      <a:accent1>
        <a:srgbClr val="F57100"/>
      </a:accent1>
      <a:accent2>
        <a:srgbClr val="FFB04C"/>
      </a:accent2>
      <a:accent3>
        <a:srgbClr val="579696"/>
      </a:accent3>
      <a:accent4>
        <a:srgbClr val="303F48"/>
      </a:accent4>
      <a:accent5>
        <a:srgbClr val="C00000"/>
      </a:accent5>
      <a:accent6>
        <a:srgbClr val="FF5800"/>
      </a:accent6>
      <a:hlink>
        <a:srgbClr val="00ACED"/>
      </a:hlink>
      <a:folHlink>
        <a:srgbClr val="FFB04C"/>
      </a:folHlink>
    </a:clrScheme>
    <a:fontScheme name="Thèm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F1A3114A48C843BF13F4DF3916E5DC" ma:contentTypeVersion="16" ma:contentTypeDescription="Crée un document." ma:contentTypeScope="" ma:versionID="4755d9cefebb30b893345e3fd665ce05">
  <xsd:schema xmlns:xsd="http://www.w3.org/2001/XMLSchema" xmlns:xs="http://www.w3.org/2001/XMLSchema" xmlns:p="http://schemas.microsoft.com/office/2006/metadata/properties" xmlns:ns2="0080b14c-e694-4d3d-b923-78c37d01f8ea" xmlns:ns3="69b03830-5364-428d-bcb4-8f0273384e3e" xmlns:ns4="d65a72c7-7e11-44a4-8e3c-315ae3158d34" targetNamespace="http://schemas.microsoft.com/office/2006/metadata/properties" ma:root="true" ma:fieldsID="1b49e0e514859102363cbc34710d2b78" ns2:_="" ns3:_="" ns4:_="">
    <xsd:import namespace="0080b14c-e694-4d3d-b923-78c37d01f8ea"/>
    <xsd:import namespace="69b03830-5364-428d-bcb4-8f0273384e3e"/>
    <xsd:import namespace="d65a72c7-7e11-44a4-8e3c-315ae3158d3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LengthInSeconds"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80b14c-e694-4d3d-b923-78c37d01f8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dece1a9e-e829-42a2-80ca-4303f8678de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9b03830-5364-428d-bcb4-8f0273384e3e"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65a72c7-7e11-44a4-8e3c-315ae3158d34"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c5c8990a-54d1-4e1e-a979-849856e11e93}" ma:internalName="TaxCatchAll" ma:showField="CatchAllData" ma:web="69b03830-5364-428d-bcb4-8f0273384e3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69b03830-5364-428d-bcb4-8f0273384e3e">
      <UserInfo>
        <DisplayName/>
        <AccountId xsi:nil="true"/>
        <AccountType/>
      </UserInfo>
    </SharedWithUsers>
    <lcf76f155ced4ddcb4097134ff3c332f xmlns="0080b14c-e694-4d3d-b923-78c37d01f8ea">
      <Terms xmlns="http://schemas.microsoft.com/office/infopath/2007/PartnerControls"/>
    </lcf76f155ced4ddcb4097134ff3c332f>
    <TaxCatchAll xmlns="d65a72c7-7e11-44a4-8e3c-315ae3158d3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291EE3-D1F6-4548-B817-28D936DF07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80b14c-e694-4d3d-b923-78c37d01f8ea"/>
    <ds:schemaRef ds:uri="69b03830-5364-428d-bcb4-8f0273384e3e"/>
    <ds:schemaRef ds:uri="d65a72c7-7e11-44a4-8e3c-315ae3158d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0823C4-8115-42D1-AEB0-1F2EBF78568B}">
  <ds:schemaRefs>
    <ds:schemaRef ds:uri="http://schemas.microsoft.com/office/2006/metadata/properties"/>
    <ds:schemaRef ds:uri="http://schemas.microsoft.com/office/infopath/2007/PartnerControls"/>
    <ds:schemaRef ds:uri="69b03830-5364-428d-bcb4-8f0273384e3e"/>
    <ds:schemaRef ds:uri="0080b14c-e694-4d3d-b923-78c37d01f8ea"/>
    <ds:schemaRef ds:uri="d65a72c7-7e11-44a4-8e3c-315ae3158d34"/>
  </ds:schemaRefs>
</ds:datastoreItem>
</file>

<file path=customXml/itemProps3.xml><?xml version="1.0" encoding="utf-8"?>
<ds:datastoreItem xmlns:ds="http://schemas.openxmlformats.org/officeDocument/2006/customXml" ds:itemID="{4943F408-0C35-4C68-992E-47560AEC89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Organisation DSO AVV et INDUS V3</Template>
  <TotalTime>1771</TotalTime>
  <Words>4919</Words>
  <Application>Microsoft Office PowerPoint</Application>
  <PresentationFormat>Format A4 (210 x 297 mm)</PresentationFormat>
  <Paragraphs>489</Paragraphs>
  <Slides>97</Slides>
  <Notes>5</Notes>
  <HiddenSlides>0</HiddenSlides>
  <MMClips>0</MMClips>
  <ScaleCrop>false</ScaleCrop>
  <HeadingPairs>
    <vt:vector size="8" baseType="variant">
      <vt:variant>
        <vt:lpstr>Polices utilisées</vt:lpstr>
      </vt:variant>
      <vt:variant>
        <vt:i4>7</vt:i4>
      </vt:variant>
      <vt:variant>
        <vt:lpstr>Thème</vt:lpstr>
      </vt:variant>
      <vt:variant>
        <vt:i4>5</vt:i4>
      </vt:variant>
      <vt:variant>
        <vt:lpstr>Serveurs OLE incorporés</vt:lpstr>
      </vt:variant>
      <vt:variant>
        <vt:i4>1</vt:i4>
      </vt:variant>
      <vt:variant>
        <vt:lpstr>Titres des diapositives</vt:lpstr>
      </vt:variant>
      <vt:variant>
        <vt:i4>97</vt:i4>
      </vt:variant>
    </vt:vector>
  </HeadingPairs>
  <TitlesOfParts>
    <vt:vector size="110" baseType="lpstr">
      <vt:lpstr>Arial</vt:lpstr>
      <vt:lpstr>Calibri</vt:lpstr>
      <vt:lpstr>Lucida Grande</vt:lpstr>
      <vt:lpstr>Myriad Pro</vt:lpstr>
      <vt:lpstr>Tahoma</vt:lpstr>
      <vt:lpstr>Verdana</vt:lpstr>
      <vt:lpstr>Wingdings</vt:lpstr>
      <vt:lpstr>Organisation DSO AVV et INDUS V3</vt:lpstr>
      <vt:lpstr>1_INETUM</vt:lpstr>
      <vt:lpstr>1_INETUM</vt:lpstr>
      <vt:lpstr>1_INETUM</vt:lpstr>
      <vt:lpstr>1_INETUM</vt:lpstr>
      <vt:lpstr>think-cell Slide</vt:lpstr>
      <vt:lpstr>Hub Entreprendre</vt:lpstr>
      <vt:lpstr>Sommaire</vt:lpstr>
      <vt:lpstr>Abstract</vt:lpstr>
      <vt:lpstr>Présentation de l’entreprise</vt:lpstr>
      <vt:lpstr>Historique et présentation du groupe</vt:lpstr>
      <vt:lpstr>En France</vt:lpstr>
      <vt:lpstr>L’Agence</vt:lpstr>
      <vt:lpstr>Organisation des services</vt:lpstr>
      <vt:lpstr>Squad 3</vt:lpstr>
      <vt:lpstr>Présentation du projet </vt:lpstr>
      <vt:lpstr>Enjeu stratégique pour le Conseil Régional d’Occitanie</vt:lpstr>
      <vt:lpstr>La plateforme Entreprise</vt:lpstr>
      <vt:lpstr>Hub Entreprendre</vt:lpstr>
      <vt:lpstr>Cahier des charges</vt:lpstr>
      <vt:lpstr>Cahier des charges</vt:lpstr>
      <vt:lpstr>Organisation : Squad 3</vt:lpstr>
      <vt:lpstr>Organisation : projet Hub-Entreprendre </vt:lpstr>
      <vt:lpstr>Organisation : projet Hub-Entreprendre </vt:lpstr>
      <vt:lpstr>Organisation : projet Hub-Entreprendre </vt:lpstr>
      <vt:lpstr>Processus de développement et de test</vt:lpstr>
      <vt:lpstr>Gestion des versions</vt:lpstr>
      <vt:lpstr>Environnement technique</vt:lpstr>
      <vt:lpstr>Echéances et répartition des tâches</vt:lpstr>
      <vt:lpstr>Productions attendues</vt:lpstr>
      <vt:lpstr>Contraintes du projet</vt:lpstr>
      <vt:lpstr>Missions annexes</vt:lpstr>
      <vt:lpstr>CARL Source – Education et Port</vt:lpstr>
      <vt:lpstr>CARL Source – Education et Port</vt:lpstr>
      <vt:lpstr>Présentation PowerPoint</vt:lpstr>
      <vt:lpstr>Conception fonctionnelle</vt:lpstr>
      <vt:lpstr>Pourquoi la conception fonctionnelle ?</vt:lpstr>
      <vt:lpstr>Analyse du besoin – Hub Entreprendre</vt:lpstr>
      <vt:lpstr>Analyse de l’existant du Hub</vt:lpstr>
      <vt:lpstr>Fonctionnalités du Hub</vt:lpstr>
      <vt:lpstr>Fonctionnalités du Hub</vt:lpstr>
      <vt:lpstr>Spécification des besoins fonctionnels</vt:lpstr>
      <vt:lpstr>Présentation PowerPoint</vt:lpstr>
      <vt:lpstr>Spécification des données</vt:lpstr>
      <vt:lpstr>Présentation PowerPoint</vt:lpstr>
      <vt:lpstr>Présentation PowerPoint</vt:lpstr>
      <vt:lpstr>Présentation PowerPoint</vt:lpstr>
      <vt:lpstr>IHM</vt:lpstr>
      <vt:lpstr>Ma Mission</vt:lpstr>
      <vt:lpstr>Maquette et format du fichier</vt:lpstr>
      <vt:lpstr>Cas d’utilisation</vt:lpstr>
      <vt:lpstr>Besoin non fonctionnel</vt:lpstr>
      <vt:lpstr>Conception technique</vt:lpstr>
      <vt:lpstr>Présentation des différents composants de Hub Entreprendre</vt:lpstr>
      <vt:lpstr>Le Backend Hub Entreprendre</vt:lpstr>
      <vt:lpstr>Le Backend Hub Entreprendre</vt:lpstr>
      <vt:lpstr>Le Backend Hub Entreprendre</vt:lpstr>
      <vt:lpstr>Architecture en packages</vt:lpstr>
      <vt:lpstr>Architecture en packages</vt:lpstr>
      <vt:lpstr>Front Back-Office</vt:lpstr>
      <vt:lpstr>Schéma fonctionnement</vt:lpstr>
      <vt:lpstr>Schéma fonctionnement</vt:lpstr>
      <vt:lpstr>Architecture en dossiers</vt:lpstr>
      <vt:lpstr>Présentation PowerPoint</vt:lpstr>
      <vt:lpstr>Fonctionnement général</vt:lpstr>
      <vt:lpstr>Plateforme technique</vt:lpstr>
      <vt:lpstr>Ma mission</vt:lpstr>
      <vt:lpstr>Diagramme de classe</vt:lpstr>
      <vt:lpstr>Extraction des dispositifs</vt:lpstr>
      <vt:lpstr>Diagramme de séquence</vt:lpstr>
      <vt:lpstr>Extraction des dispositifs</vt:lpstr>
      <vt:lpstr>Implémentation</vt:lpstr>
      <vt:lpstr>PR7 : Extraction des dispositifs</vt:lpstr>
      <vt:lpstr>PR7 : PlanService.ts (Service)</vt:lpstr>
      <vt:lpstr>PR7 : Plan-list-component.ts</vt:lpstr>
      <vt:lpstr>PR7 : Plan-list-component.html</vt:lpstr>
      <vt:lpstr>PR7 : Extraction des dispositifs</vt:lpstr>
      <vt:lpstr>PlanController</vt:lpstr>
      <vt:lpstr>AppAccessControl</vt:lpstr>
      <vt:lpstr>PlanService et PlanServiceImpl</vt:lpstr>
      <vt:lpstr>PlanExportInformation</vt:lpstr>
      <vt:lpstr>Présentation PowerPoint</vt:lpstr>
      <vt:lpstr>PlanExportDTO</vt:lpstr>
      <vt:lpstr>ExportPlan</vt:lpstr>
      <vt:lpstr>ExportService</vt:lpstr>
      <vt:lpstr>ExportServiceImpl</vt:lpstr>
      <vt:lpstr>ExportServiceImpl</vt:lpstr>
      <vt:lpstr>ExportServiceImpl</vt:lpstr>
      <vt:lpstr>Déploiement</vt:lpstr>
      <vt:lpstr>CodeP</vt:lpstr>
      <vt:lpstr>Présentation PowerPoint</vt:lpstr>
      <vt:lpstr>Jenkins.file</vt:lpstr>
      <vt:lpstr>Déploiement</vt:lpstr>
      <vt:lpstr>Tests</vt:lpstr>
      <vt:lpstr>Tests</vt:lpstr>
      <vt:lpstr>Tests</vt:lpstr>
      <vt:lpstr>Tests</vt:lpstr>
      <vt:lpstr>Bilan du projet</vt:lpstr>
      <vt:lpstr>Bilan du projet</vt:lpstr>
      <vt:lpstr>Bilan personnel et perspectives</vt:lpstr>
      <vt:lpstr>Projets dossier professionnel</vt:lpstr>
      <vt:lpstr>Projets dossier professionnel</vt:lpstr>
      <vt:lpstr>Présentation PowerPoint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Organigramme TMA</dc:title>
  <dc:subject>Masque PowerPoint Gfi 2017</dc:subject>
  <dc:creator>cedric.delrue@gfi.fr</dc:creator>
  <cp:keywords>Masque; Modèle</cp:keywords>
  <cp:lastModifiedBy>MaT R</cp:lastModifiedBy>
  <cp:revision>431</cp:revision>
  <cp:lastPrinted>2017-01-24T17:37:38Z</cp:lastPrinted>
  <dcterms:created xsi:type="dcterms:W3CDTF">2017-09-04T14:23:47Z</dcterms:created>
  <dcterms:modified xsi:type="dcterms:W3CDTF">2022-08-22T10:02:38Z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0x0101007EF1A3114A48C843BF13F4DF3916E5DC</vt:lpwstr>
  </property>
  <property fmtid="{D5CDD505-2E9C-101B-9397-08002B2CF9AE}" pid="3" name="MSIP_Label_2fe6cd30-f34f-40ac-8b4a-f43ba5471208_Enabled">
    <vt:lpwstr>true</vt:lpwstr>
  </property>
  <property fmtid="{D5CDD505-2E9C-101B-9397-08002B2CF9AE}" pid="4" name="MSIP_Label_2fe6cd30-f34f-40ac-8b4a-f43ba5471208_SetDate">
    <vt:lpwstr>2022-02-11T11:16:53Z</vt:lpwstr>
  </property>
  <property fmtid="{D5CDD505-2E9C-101B-9397-08002B2CF9AE}" pid="5" name="MSIP_Label_2fe6cd30-f34f-40ac-8b4a-f43ba5471208_Method">
    <vt:lpwstr>Privileged</vt:lpwstr>
  </property>
  <property fmtid="{D5CDD505-2E9C-101B-9397-08002B2CF9AE}" pid="6" name="MSIP_Label_2fe6cd30-f34f-40ac-8b4a-f43ba5471208_Name">
    <vt:lpwstr>Personal</vt:lpwstr>
  </property>
  <property fmtid="{D5CDD505-2E9C-101B-9397-08002B2CF9AE}" pid="7" name="MSIP_Label_2fe6cd30-f34f-40ac-8b4a-f43ba5471208_SiteId">
    <vt:lpwstr>14cb4ab4-62b8-45a2-a944-e225383ee1f9</vt:lpwstr>
  </property>
  <property fmtid="{D5CDD505-2E9C-101B-9397-08002B2CF9AE}" pid="8" name="MSIP_Label_2fe6cd30-f34f-40ac-8b4a-f43ba5471208_ActionId">
    <vt:lpwstr>902329da-6488-4384-9992-38ce9dc7c9e8</vt:lpwstr>
  </property>
  <property fmtid="{D5CDD505-2E9C-101B-9397-08002B2CF9AE}" pid="9" name="MSIP_Label_2fe6cd30-f34f-40ac-8b4a-f43ba5471208_ContentBits">
    <vt:lpwstr>0</vt:lpwstr>
  </property>
  <property fmtid="{D5CDD505-2E9C-101B-9397-08002B2CF9AE}" pid="10" name="_SourceUrl">
    <vt:lpwstr/>
  </property>
  <property fmtid="{D5CDD505-2E9C-101B-9397-08002B2CF9AE}" pid="11" name="_SharedFileIndex">
    <vt:lpwstr/>
  </property>
  <property fmtid="{D5CDD505-2E9C-101B-9397-08002B2CF9AE}" pid="12" name="ComplianceAssetId">
    <vt:lpwstr/>
  </property>
  <property fmtid="{D5CDD505-2E9C-101B-9397-08002B2CF9AE}" pid="13" name="_ExtendedDescription">
    <vt:lpwstr/>
  </property>
  <property fmtid="{D5CDD505-2E9C-101B-9397-08002B2CF9AE}" pid="14" name="TriggerFlowInfo">
    <vt:lpwstr/>
  </property>
</Properties>
</file>